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media1.mov" ContentType="video/unknown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dTPiI5AMsM4" TargetMode="External"/><Relationship Id="rId3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9xmF6akhD2Y" TargetMode="External"/><Relationship Id="rId3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oFwTPMVYfpo&amp;index=10&amp;list=PL816Qsrt2Os1StGTk1VHavGSuTGH6v1Gp" TargetMode="External"/><Relationship Id="rId4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youtu.be/vZ5pfvrO0_E" TargetMode="External"/><Relationship Id="rId4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BzC8HxSe1CQ&amp;index=12&amp;list=PL816Qsrt2Os1StGTk1VHavGSuTGH6v1Gp" TargetMode="External"/><Relationship Id="rId5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OENWstOq8hE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www.youtube.com/watch?v=plBA1I8aZL4&amp;list=PL816Qsrt2Os1StGTk1VHavGSuTGH6v1Gp&amp;index=5" TargetMode="External"/><Relationship Id="rId5" Type="http://schemas.openxmlformats.org/officeDocument/2006/relationships/image" Target="../media/image1.tif"/><Relationship Id="rId6" Type="http://schemas.openxmlformats.org/officeDocument/2006/relationships/hyperlink" Target="https://www.youtube.com/watch?v=oFwTPMVYfpo&amp;index=10&amp;list=PL816Qsrt2Os1StGTk1VHavGSuTGH6v1Gp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lBA1I8aZL4&amp;list=PL816Qsrt2Os1StGTk1VHavGSuTGH6v1Gp&amp;index=5" TargetMode="External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1693628" y="185006"/>
            <a:ext cx="8649351" cy="2404000"/>
          </a:xfrm>
          <a:prstGeom prst="rect">
            <a:avLst/>
          </a:prstGeom>
        </p:spPr>
        <p:txBody>
          <a:bodyPr anchor="t"/>
          <a:lstStyle/>
          <a:p>
            <a:pPr>
              <a:defRPr sz="7600"/>
            </a:pPr>
            <a:r>
              <a:t>C.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3</a:t>
            </a:r>
            <a:r>
              <a:t> Nuclear fusion and fission</a:t>
            </a:r>
          </a:p>
        </p:txBody>
      </p:sp>
      <p:pic>
        <p:nvPicPr>
          <p:cNvPr id="138" name="pasted-image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1393" y="3106117"/>
            <a:ext cx="5942201" cy="1175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309074" y="1013577"/>
            <a:ext cx="1238665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Unstable nuclei (radioisotopes) will spontaneously give off high energy particles and radiation:</a:t>
            </a:r>
          </a:p>
        </p:txBody>
      </p:sp>
      <p:sp>
        <p:nvSpPr>
          <p:cNvPr id="202" name="Shape 202"/>
          <p:cNvSpPr/>
          <p:nvPr/>
        </p:nvSpPr>
        <p:spPr>
          <a:xfrm>
            <a:off x="309074" y="63287"/>
            <a:ext cx="1238665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Radioactivity</a:t>
            </a:r>
          </a:p>
        </p:txBody>
      </p:sp>
      <p:sp>
        <p:nvSpPr>
          <p:cNvPr id="203" name="Shape 203"/>
          <p:cNvSpPr/>
          <p:nvPr/>
        </p:nvSpPr>
        <p:spPr>
          <a:xfrm>
            <a:off x="179673" y="3731393"/>
            <a:ext cx="12645455" cy="2774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algn="l">
              <a:defRPr sz="5900"/>
            </a:pPr>
            <a:r>
              <a:t>alpha particles (α): helium nuclei</a:t>
            </a:r>
          </a:p>
          <a:p>
            <a:pPr indent="12700" algn="l">
              <a:defRPr sz="5900"/>
            </a:pPr>
            <a:r>
              <a:t>beta particles (β): fast-moving electrons</a:t>
            </a:r>
          </a:p>
          <a:p>
            <a:pPr indent="12700" algn="l">
              <a:defRPr sz="5900"/>
            </a:pPr>
            <a:r>
              <a:t>gamma rays (γ): high-energy radiation</a:t>
            </a:r>
          </a:p>
        </p:txBody>
      </p:sp>
      <p:sp>
        <p:nvSpPr>
          <p:cNvPr id="204" name="Shape 204"/>
          <p:cNvSpPr/>
          <p:nvPr/>
        </p:nvSpPr>
        <p:spPr>
          <a:xfrm>
            <a:off x="263001" y="7036410"/>
            <a:ext cx="12478799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>
              <a:defRPr sz="5900"/>
            </a:lvl1pPr>
          </a:lstStyle>
          <a:p>
            <a:pPr/>
            <a:r>
              <a:t>All cause ionization as they travel though material, gamma rays most of all.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2"/>
      <p:bldP build="whole" bldLvl="1" animBg="1" rev="0" advAuto="0" spid="204" grpId="3"/>
      <p:bldP build="whole" bldLvl="1" animBg="1" rev="0" advAuto="0" spid="20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631674" y="2862631"/>
            <a:ext cx="1238665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Low doses have virtually no effect, such as radioactive rocks or cosmic rays.</a:t>
            </a:r>
          </a:p>
        </p:txBody>
      </p:sp>
      <p:sp>
        <p:nvSpPr>
          <p:cNvPr id="207" name="Shape 207"/>
          <p:cNvSpPr/>
          <p:nvPr/>
        </p:nvSpPr>
        <p:spPr>
          <a:xfrm>
            <a:off x="309074" y="63287"/>
            <a:ext cx="1238665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The health risks of radiation depend on the source and/or the duration of exposure.</a:t>
            </a:r>
          </a:p>
        </p:txBody>
      </p:sp>
      <p:sp>
        <p:nvSpPr>
          <p:cNvPr id="208" name="Shape 208"/>
          <p:cNvSpPr/>
          <p:nvPr/>
        </p:nvSpPr>
        <p:spPr>
          <a:xfrm>
            <a:off x="961008" y="4951286"/>
            <a:ext cx="12050583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Larger doses will produce ions and free radicals which can do great damage to living tissue - e.g. cancer.</a:t>
            </a:r>
          </a:p>
        </p:txBody>
      </p:sp>
      <p:pic>
        <p:nvPicPr>
          <p:cNvPr id="209" name="pasted-image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9438999" y="8733059"/>
            <a:ext cx="3247040" cy="642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2"/>
      <p:bldP build="whole" bldLvl="1" animBg="1" rev="0" advAuto="0" spid="209" grpId="3"/>
      <p:bldP build="whole" bldLvl="1" animBg="1" rev="0" advAuto="0" spid="20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309074" y="115225"/>
            <a:ext cx="1238665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algn="l">
              <a:defRPr sz="5900"/>
            </a:pPr>
            <a:r>
              <a:rPr u="sng"/>
              <a:t>Activity</a:t>
            </a:r>
            <a:r>
              <a:t>: the number of radioactive particles given out each second.</a:t>
            </a:r>
          </a:p>
        </p:txBody>
      </p:sp>
      <p:sp>
        <p:nvSpPr>
          <p:cNvPr id="212" name="Shape 212"/>
          <p:cNvSpPr/>
          <p:nvPr/>
        </p:nvSpPr>
        <p:spPr>
          <a:xfrm>
            <a:off x="268749" y="1857748"/>
            <a:ext cx="11250464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indent="12700" algn="l">
              <a:defRPr sz="5900"/>
            </a:pPr>
            <a:r>
              <a:rPr u="sng"/>
              <a:t>Half-life</a:t>
            </a:r>
            <a:r>
              <a:t> (t</a:t>
            </a:r>
            <a:r>
              <a:rPr baseline="-5999" sz="5000"/>
              <a:t>1/2</a:t>
            </a:r>
            <a:r>
              <a:t>): the time it takes for half the amount of a radioactive material to decay.</a:t>
            </a:r>
          </a:p>
        </p:txBody>
      </p:sp>
      <p:pic>
        <p:nvPicPr>
          <p:cNvPr id="213" name="half-life (Converted)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467411" y="4706954"/>
            <a:ext cx="6674852" cy="4848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mediacall" nodeType="after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666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0">
                <p:cTn id="15" fill="hold" display="0">
                  <p:stCondLst>
                    <p:cond delay="indefinite"/>
                  </p:stCondLst>
                </p:cTn>
                <p:tgtEl>
                  <p:spTgt spid="213"/>
                </p:tgtEl>
              </p:cMediaNode>
            </p:video>
          </p:childTnLst>
        </p:cTn>
      </p:par>
    </p:tnLst>
    <p:bldLst>
      <p:bldP build="whole" bldLvl="1" animBg="1" rev="0" advAuto="0" spid="213" grpId="2"/>
      <p:bldP build="whole" bldLvl="1" animBg="1" rev="0" advAuto="0" spid="2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 Shot 2016-01-26 at 5.09.57 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289" y="321457"/>
            <a:ext cx="10828222" cy="6529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2746" y="7191020"/>
            <a:ext cx="10339308" cy="1898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09074" y="244588"/>
            <a:ext cx="1238665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Half-life equations:</a:t>
            </a:r>
          </a:p>
        </p:txBody>
      </p:sp>
      <p:sp>
        <p:nvSpPr>
          <p:cNvPr id="219" name="Shape 219"/>
          <p:cNvSpPr/>
          <p:nvPr/>
        </p:nvSpPr>
        <p:spPr>
          <a:xfrm>
            <a:off x="6311796" y="1666591"/>
            <a:ext cx="6317508" cy="1856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where λ is called the decay constant.</a:t>
            </a:r>
          </a:p>
        </p:txBody>
      </p:sp>
      <p:sp>
        <p:nvSpPr>
          <p:cNvPr id="220" name="Shape 220"/>
          <p:cNvSpPr/>
          <p:nvPr/>
        </p:nvSpPr>
        <p:spPr>
          <a:xfrm>
            <a:off x="738839" y="4400694"/>
            <a:ext cx="6317509" cy="12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indent="12700" algn="l">
              <a:defRPr sz="7700"/>
            </a:pPr>
            <a:r>
              <a:t>N = N</a:t>
            </a:r>
            <a:r>
              <a:rPr baseline="-5999"/>
              <a:t>o</a:t>
            </a:r>
            <a:r>
              <a:t>e</a:t>
            </a:r>
            <a:r>
              <a:rPr baseline="31999"/>
              <a:t>-λt</a:t>
            </a:r>
          </a:p>
        </p:txBody>
      </p:sp>
      <p:sp>
        <p:nvSpPr>
          <p:cNvPr id="221" name="Shape 221"/>
          <p:cNvSpPr/>
          <p:nvPr/>
        </p:nvSpPr>
        <p:spPr>
          <a:xfrm>
            <a:off x="738839" y="1485407"/>
            <a:ext cx="6317509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indent="12700" algn="l">
              <a:defRPr sz="7200"/>
            </a:pPr>
            <a:r>
              <a:rPr sz="9100"/>
              <a:t>t</a:t>
            </a:r>
            <a:r>
              <a:rPr baseline="-5999"/>
              <a:t>1/2</a:t>
            </a:r>
            <a:r>
              <a:t> = ln2 / λ</a:t>
            </a:r>
          </a:p>
        </p:txBody>
      </p:sp>
      <p:sp>
        <p:nvSpPr>
          <p:cNvPr id="222" name="Shape 222"/>
          <p:cNvSpPr/>
          <p:nvPr/>
        </p:nvSpPr>
        <p:spPr>
          <a:xfrm>
            <a:off x="5609772" y="4826354"/>
            <a:ext cx="7036033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indent="12700" algn="l">
              <a:defRPr sz="5900"/>
            </a:pPr>
            <a:r>
              <a:t>where N</a:t>
            </a:r>
            <a:r>
              <a:rPr baseline="-5999"/>
              <a:t>o</a:t>
            </a:r>
            <a:r>
              <a:t> is the original amount and  N the amount remaining after time 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  <p:bldP build="whole" bldLvl="1" animBg="1" rev="0" advAuto="0" spid="220" grpId="3"/>
      <p:bldP build="whole" bldLvl="1" animBg="1" rev="0" advAuto="0" spid="219" grpId="2"/>
      <p:bldP build="whole" bldLvl="1" animBg="1" rev="0" advAuto="0" spid="222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309074" y="115225"/>
            <a:ext cx="1238665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Practice:</a:t>
            </a:r>
          </a:p>
        </p:txBody>
      </p:sp>
      <p:sp>
        <p:nvSpPr>
          <p:cNvPr id="225" name="Shape 225"/>
          <p:cNvSpPr/>
          <p:nvPr/>
        </p:nvSpPr>
        <p:spPr>
          <a:xfrm>
            <a:off x="202286" y="1220547"/>
            <a:ext cx="12600228" cy="6223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900"/>
            </a:pPr>
            <a:r>
              <a:t>a. Calculate the half-life of iodine-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131 </a:t>
            </a:r>
            <a:r>
              <a:t>if it is found that only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t>/32 of its original amount remains after 40.3 days.</a:t>
            </a:r>
          </a:p>
          <a:p>
            <a:pPr algn="l">
              <a:defRPr sz="5900"/>
            </a:pPr>
            <a:r>
              <a:t>b. If the original mass was 0.0024 		grams, what mass remains after 7.0 days?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09074" y="990600"/>
            <a:ext cx="1238665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Emission spectra:</a:t>
            </a:r>
          </a:p>
        </p:txBody>
      </p:sp>
      <p:sp>
        <p:nvSpPr>
          <p:cNvPr id="228" name="Shape 228"/>
          <p:cNvSpPr/>
          <p:nvPr/>
        </p:nvSpPr>
        <p:spPr>
          <a:xfrm>
            <a:off x="309074" y="63287"/>
            <a:ext cx="1238665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Spectroscopy</a:t>
            </a:r>
          </a:p>
        </p:txBody>
      </p:sp>
      <p:pic>
        <p:nvPicPr>
          <p:cNvPr id="22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492" y="3702989"/>
            <a:ext cx="8837816" cy="567684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530861" y="2346794"/>
            <a:ext cx="1238665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The light emitted by an excited element.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1"/>
      <p:bldP build="whole" bldLvl="1" animBg="1" rev="0" advAuto="0" spid="23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530861" y="63125"/>
            <a:ext cx="1238665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Absorption spectra:</a:t>
            </a:r>
          </a:p>
        </p:txBody>
      </p:sp>
      <p:pic>
        <p:nvPicPr>
          <p:cNvPr id="2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9188" y="5453360"/>
            <a:ext cx="6632592" cy="428321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530861" y="979132"/>
            <a:ext cx="12386652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Dark lines in an otherwise continuous spectrum produced when light passes through a gas.</a:t>
            </a:r>
          </a:p>
        </p:txBody>
      </p:sp>
      <p:sp>
        <p:nvSpPr>
          <p:cNvPr id="235" name="Shape 235"/>
          <p:cNvSpPr/>
          <p:nvPr/>
        </p:nvSpPr>
        <p:spPr>
          <a:xfrm>
            <a:off x="530861" y="4341958"/>
            <a:ext cx="1238665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Used to identify elements within stars.</a:t>
            </a:r>
          </a:p>
        </p:txBody>
      </p:sp>
      <p:pic>
        <p:nvPicPr>
          <p:cNvPr id="236" name="pasted-image.tiff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83745" y="6256097"/>
            <a:ext cx="2173611" cy="2173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3"/>
      <p:bldP build="whole" bldLvl="1" animBg="1" rev="0" advAuto="0" spid="232" grpId="1"/>
      <p:bldP build="whole" bldLvl="1" animBg="1" rev="0" advAuto="0" spid="2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4926282" y="5558524"/>
            <a:ext cx="8492615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[a very short distance force, but 100x stronger than electrostatic force]</a:t>
            </a:r>
          </a:p>
        </p:txBody>
      </p:sp>
      <p:sp>
        <p:nvSpPr>
          <p:cNvPr id="141" name="Shape 141"/>
          <p:cNvSpPr/>
          <p:nvPr/>
        </p:nvSpPr>
        <p:spPr>
          <a:xfrm>
            <a:off x="571186" y="2100217"/>
            <a:ext cx="12386652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25357" indent="-1025357" algn="l">
              <a:buSzPct val="100000"/>
              <a:buAutoNum type="romanLcPeriod" startAt="1"/>
              <a:defRPr sz="5900"/>
            </a:pPr>
            <a:r>
              <a:t>electrostatic forces of repulsion between protons</a:t>
            </a:r>
          </a:p>
          <a:p>
            <a:pPr marL="1025357" indent="-1025357" algn="l">
              <a:buSzPct val="100000"/>
              <a:buAutoNum type="romanLcPeriod" startAt="1"/>
              <a:defRPr sz="5900"/>
            </a:pPr>
            <a:r>
              <a:t>strong nuclear forces of attraction between nucleons (protons and neutrons)</a:t>
            </a:r>
          </a:p>
        </p:txBody>
      </p:sp>
      <p:sp>
        <p:nvSpPr>
          <p:cNvPr id="142" name="Shape 142"/>
          <p:cNvSpPr/>
          <p:nvPr/>
        </p:nvSpPr>
        <p:spPr>
          <a:xfrm>
            <a:off x="309074" y="63287"/>
            <a:ext cx="1238665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Within the nucleus there are two forces at play: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p" bldLvl="5" animBg="1" rev="0" advAuto="0" spid="1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028287" y="2945951"/>
            <a:ext cx="1238665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algn="l">
              <a:defRPr sz="5900"/>
            </a:pPr>
            <a:r>
              <a:t>i. </a:t>
            </a:r>
            <a:r>
              <a:rPr u="sng"/>
              <a:t>Nuclear fusion</a:t>
            </a:r>
            <a:r>
              <a:t>: when two very light nuclei (such as hydrogen) combine.</a:t>
            </a:r>
          </a:p>
        </p:txBody>
      </p:sp>
      <p:sp>
        <p:nvSpPr>
          <p:cNvPr id="145" name="Shape 145"/>
          <p:cNvSpPr/>
          <p:nvPr/>
        </p:nvSpPr>
        <p:spPr>
          <a:xfrm>
            <a:off x="309074" y="54737"/>
            <a:ext cx="1238665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Nuclear energy: energy that is released when atomic nuclei change.</a:t>
            </a:r>
          </a:p>
        </p:txBody>
      </p:sp>
      <p:sp>
        <p:nvSpPr>
          <p:cNvPr id="146" name="Shape 146"/>
          <p:cNvSpPr/>
          <p:nvPr/>
        </p:nvSpPr>
        <p:spPr>
          <a:xfrm>
            <a:off x="309074" y="1932144"/>
            <a:ext cx="1238665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There are two ways this can occur:</a:t>
            </a:r>
          </a:p>
        </p:txBody>
      </p:sp>
      <p:pic>
        <p:nvPicPr>
          <p:cNvPr id="14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317" y="5163349"/>
            <a:ext cx="6601993" cy="1581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345375" y="5024982"/>
            <a:ext cx="216840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example:</a:t>
            </a:r>
          </a:p>
        </p:txBody>
      </p:sp>
      <p:sp>
        <p:nvSpPr>
          <p:cNvPr id="149" name="Shape 149"/>
          <p:cNvSpPr/>
          <p:nvPr/>
        </p:nvSpPr>
        <p:spPr>
          <a:xfrm>
            <a:off x="927869" y="7133450"/>
            <a:ext cx="774849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>
              <a:defRPr sz="5900"/>
            </a:lvl1pPr>
          </a:lstStyle>
          <a:p>
            <a:pPr/>
            <a:r>
              <a:t>These are the reactions that fuel the stars!</a:t>
            </a:r>
          </a:p>
        </p:txBody>
      </p:sp>
      <p:pic>
        <p:nvPicPr>
          <p:cNvPr id="150" name="pasted-image.jp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14776" y="7673200"/>
            <a:ext cx="3789933" cy="749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5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5"/>
      <p:bldP build="whole" bldLvl="1" animBg="1" rev="0" advAuto="0" spid="150" grpId="6"/>
      <p:bldP build="whole" bldLvl="1" animBg="1" rev="0" advAuto="0" spid="147" grpId="4"/>
      <p:bldP build="whole" bldLvl="1" animBg="1" rev="0" advAuto="0" spid="144" grpId="2"/>
      <p:bldP build="whole" bldLvl="1" animBg="1" rev="0" advAuto="0" spid="146" grpId="1"/>
      <p:bldP build="whole" bldLvl="1" animBg="1" rev="0" advAuto="0" spid="14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09074" y="127000"/>
            <a:ext cx="1238665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algn="l">
              <a:defRPr sz="5900"/>
            </a:pPr>
            <a:r>
              <a:t>ii. </a:t>
            </a:r>
            <a:r>
              <a:rPr u="sng"/>
              <a:t>Nuclear fission</a:t>
            </a:r>
            <a:r>
              <a:t>: when a very heavy nucleus (such as uranium) splits into smaller sized nuclei.</a:t>
            </a:r>
          </a:p>
        </p:txBody>
      </p:sp>
      <p:pic>
        <p:nvPicPr>
          <p:cNvPr id="15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9071" y="2870077"/>
            <a:ext cx="9588834" cy="8680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Group 156"/>
          <p:cNvGrpSpPr/>
          <p:nvPr/>
        </p:nvGrpSpPr>
        <p:grpSpPr>
          <a:xfrm>
            <a:off x="4422238" y="3762892"/>
            <a:ext cx="7878546" cy="2227816"/>
            <a:chOff x="0" y="0"/>
            <a:chExt cx="7878544" cy="2227815"/>
          </a:xfrm>
        </p:grpSpPr>
        <p:pic>
          <p:nvPicPr>
            <p:cNvPr id="154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56836" y="1382687"/>
              <a:ext cx="6921709" cy="8451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Shape 155"/>
            <p:cNvSpPr/>
            <p:nvPr/>
          </p:nvSpPr>
          <p:spPr>
            <a:xfrm flipH="1" flipV="1">
              <a:off x="0" y="-1"/>
              <a:ext cx="986325" cy="141984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57" name="Shape 157"/>
          <p:cNvSpPr/>
          <p:nvPr/>
        </p:nvSpPr>
        <p:spPr>
          <a:xfrm>
            <a:off x="175951" y="2788339"/>
            <a:ext cx="216840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example:</a:t>
            </a:r>
          </a:p>
        </p:txBody>
      </p:sp>
      <p:sp>
        <p:nvSpPr>
          <p:cNvPr id="158" name="Shape 158"/>
          <p:cNvSpPr/>
          <p:nvPr/>
        </p:nvSpPr>
        <p:spPr>
          <a:xfrm>
            <a:off x="-745617" y="6436597"/>
            <a:ext cx="1238665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>
              <a:defRPr sz="5900"/>
            </a:lvl1pPr>
          </a:lstStyle>
          <a:p>
            <a:pPr/>
            <a:r>
              <a:t>These are the reactions that fuel nuclear power plants…</a:t>
            </a:r>
          </a:p>
        </p:txBody>
      </p:sp>
      <p:sp>
        <p:nvSpPr>
          <p:cNvPr id="159" name="Shape 159"/>
          <p:cNvSpPr/>
          <p:nvPr/>
        </p:nvSpPr>
        <p:spPr>
          <a:xfrm>
            <a:off x="2252909" y="8262184"/>
            <a:ext cx="599883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12700">
              <a:defRPr sz="5900"/>
            </a:lvl1pPr>
          </a:lstStyle>
          <a:p>
            <a:pPr/>
            <a:r>
              <a:t>and atomic bombs. </a:t>
            </a:r>
          </a:p>
        </p:txBody>
      </p:sp>
      <p:pic>
        <p:nvPicPr>
          <p:cNvPr id="160" name="pasted-image.tiff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13171" y="7382697"/>
            <a:ext cx="2173611" cy="2173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tiff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5267" y="4000581"/>
            <a:ext cx="2173611" cy="2173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5"/>
      <p:bldP build="whole" bldLvl="1" animBg="1" rev="0" advAuto="0" spid="153" grpId="2"/>
      <p:bldP build="whole" bldLvl="1" animBg="1" rev="0" advAuto="0" spid="157" grpId="1"/>
      <p:bldP build="whole" bldLvl="1" animBg="1" rev="0" advAuto="0" spid="156" grpId="3"/>
      <p:bldP build="whole" bldLvl="1" animBg="1" rev="0" advAuto="0" spid="158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356157" y="397214"/>
            <a:ext cx="4199345" cy="684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100"/>
            </a:lvl1pPr>
          </a:lstStyle>
          <a:p>
            <a:pPr/>
            <a:r>
              <a:t>As the nucleus of atoms increase, more neutrons are needed to help overcome the proton-proton forces of repulsion.</a:t>
            </a:r>
          </a:p>
        </p:txBody>
      </p:sp>
      <p:pic>
        <p:nvPicPr>
          <p:cNvPr id="16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5362" y="396121"/>
            <a:ext cx="8347254" cy="896135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6514974" y="462191"/>
            <a:ext cx="481384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“the band of stability”</a:t>
            </a:r>
          </a:p>
        </p:txBody>
      </p:sp>
      <p:sp>
        <p:nvSpPr>
          <p:cNvPr id="166" name="Shape 166"/>
          <p:cNvSpPr/>
          <p:nvPr/>
        </p:nvSpPr>
        <p:spPr>
          <a:xfrm>
            <a:off x="7419674" y="1197112"/>
            <a:ext cx="844935" cy="1418616"/>
          </a:xfrm>
          <a:prstGeom prst="line">
            <a:avLst/>
          </a:prstGeom>
          <a:ln w="762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740363" y="3039326"/>
            <a:ext cx="11524075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indent="12700" algn="l">
              <a:defRPr sz="5900"/>
            </a:pPr>
            <a:r>
              <a:t>as represented by Einstein’s </a:t>
            </a:r>
          </a:p>
          <a:p>
            <a:pPr indent="12700" algn="l">
              <a:defRPr sz="5900"/>
            </a:pPr>
            <a:r>
              <a:t>equation:</a:t>
            </a:r>
          </a:p>
        </p:txBody>
      </p:sp>
      <p:sp>
        <p:nvSpPr>
          <p:cNvPr id="169" name="Shape 169"/>
          <p:cNvSpPr/>
          <p:nvPr/>
        </p:nvSpPr>
        <p:spPr>
          <a:xfrm>
            <a:off x="853461" y="452299"/>
            <a:ext cx="10830124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During both nuclear fission or fusion, mass is lost and converted to pure energy,</a:t>
            </a:r>
          </a:p>
        </p:txBody>
      </p:sp>
      <p:sp>
        <p:nvSpPr>
          <p:cNvPr id="170" name="Shape 170"/>
          <p:cNvSpPr/>
          <p:nvPr/>
        </p:nvSpPr>
        <p:spPr>
          <a:xfrm>
            <a:off x="4016864" y="3970787"/>
            <a:ext cx="251124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12700" algn="l">
              <a:defRPr sz="5900"/>
            </a:pPr>
            <a:r>
              <a:t>E = mc</a:t>
            </a:r>
            <a:r>
              <a:rPr baseline="31999"/>
              <a:t>2</a:t>
            </a:r>
          </a:p>
        </p:txBody>
      </p:sp>
      <p:grpSp>
        <p:nvGrpSpPr>
          <p:cNvPr id="173" name="Group 173"/>
          <p:cNvGrpSpPr/>
          <p:nvPr/>
        </p:nvGrpSpPr>
        <p:grpSpPr>
          <a:xfrm>
            <a:off x="1321117" y="4866837"/>
            <a:ext cx="2791911" cy="1901850"/>
            <a:chOff x="0" y="0"/>
            <a:chExt cx="2791910" cy="1901849"/>
          </a:xfrm>
        </p:grpSpPr>
        <p:sp>
          <p:nvSpPr>
            <p:cNvPr id="171" name="Shape 171"/>
            <p:cNvSpPr/>
            <p:nvPr/>
          </p:nvSpPr>
          <p:spPr>
            <a:xfrm>
              <a:off x="0" y="936649"/>
              <a:ext cx="2179161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indent="12700" algn="l">
                <a:defRPr sz="5900"/>
              </a:lvl1pPr>
            </a:lstStyle>
            <a:p>
              <a:pPr/>
              <a:r>
                <a:t>energy</a:t>
              </a:r>
            </a:p>
          </p:txBody>
        </p:sp>
        <p:sp>
          <p:nvSpPr>
            <p:cNvPr id="172" name="Shape 172"/>
            <p:cNvSpPr/>
            <p:nvPr/>
          </p:nvSpPr>
          <p:spPr>
            <a:xfrm flipV="1">
              <a:off x="1521910" y="0"/>
              <a:ext cx="1270001" cy="1270000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76" name="Group 176"/>
          <p:cNvGrpSpPr/>
          <p:nvPr/>
        </p:nvGrpSpPr>
        <p:grpSpPr>
          <a:xfrm>
            <a:off x="4795708" y="4924053"/>
            <a:ext cx="1601087" cy="2120707"/>
            <a:chOff x="0" y="0"/>
            <a:chExt cx="1601086" cy="2120705"/>
          </a:xfrm>
        </p:grpSpPr>
        <p:sp>
          <p:nvSpPr>
            <p:cNvPr id="174" name="Shape 174"/>
            <p:cNvSpPr/>
            <p:nvPr/>
          </p:nvSpPr>
          <p:spPr>
            <a:xfrm>
              <a:off x="0" y="1155505"/>
              <a:ext cx="1601087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indent="12700" algn="l">
                <a:defRPr sz="5900"/>
              </a:lvl1pPr>
            </a:lstStyle>
            <a:p>
              <a:pPr/>
              <a:r>
                <a:t>mass</a:t>
              </a:r>
            </a:p>
          </p:txBody>
        </p:sp>
        <p:sp>
          <p:nvSpPr>
            <p:cNvPr id="175" name="Shape 175"/>
            <p:cNvSpPr/>
            <p:nvPr/>
          </p:nvSpPr>
          <p:spPr>
            <a:xfrm flipV="1">
              <a:off x="734718" y="0"/>
              <a:ext cx="1" cy="1332571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6201813" y="4996257"/>
            <a:ext cx="6530574" cy="1643009"/>
            <a:chOff x="0" y="0"/>
            <a:chExt cx="6530572" cy="1643007"/>
          </a:xfrm>
        </p:grpSpPr>
        <p:sp>
          <p:nvSpPr>
            <p:cNvPr id="177" name="Shape 177"/>
            <p:cNvSpPr/>
            <p:nvPr/>
          </p:nvSpPr>
          <p:spPr>
            <a:xfrm>
              <a:off x="1159936" y="677807"/>
              <a:ext cx="5370637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indent="12700" algn="l">
                <a:defRPr sz="5900"/>
              </a:lvl1pPr>
            </a:lstStyle>
            <a:p>
              <a:pPr/>
              <a:r>
                <a:t>the speed of light</a:t>
              </a:r>
            </a:p>
          </p:txBody>
        </p:sp>
        <p:sp>
          <p:nvSpPr>
            <p:cNvPr id="178" name="Shape 178"/>
            <p:cNvSpPr/>
            <p:nvPr/>
          </p:nvSpPr>
          <p:spPr>
            <a:xfrm flipH="1" flipV="1">
              <a:off x="-1" y="-1"/>
              <a:ext cx="1067114" cy="1067114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6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3"/>
      <p:bldP build="whole" bldLvl="1" animBg="1" rev="0" advAuto="0" spid="170" grpId="2"/>
      <p:bldP build="whole" bldLvl="1" animBg="1" rev="0" advAuto="0" spid="176" grpId="4"/>
      <p:bldP build="whole" bldLvl="1" animBg="1" rev="0" advAuto="0" spid="168" grpId="1"/>
      <p:bldP build="whole" bldLvl="1" animBg="1" rev="0" advAuto="0" spid="179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470374" y="2735776"/>
            <a:ext cx="1238665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These are said to have the maximum “binding energy.”</a:t>
            </a:r>
          </a:p>
        </p:txBody>
      </p:sp>
      <p:sp>
        <p:nvSpPr>
          <p:cNvPr id="182" name="Shape 182"/>
          <p:cNvSpPr/>
          <p:nvPr/>
        </p:nvSpPr>
        <p:spPr>
          <a:xfrm>
            <a:off x="309074" y="63287"/>
            <a:ext cx="1238665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The most stable nuclei (where the opposing forces balance) are those of iron and nickel.</a:t>
            </a:r>
          </a:p>
        </p:txBody>
      </p:sp>
      <p:sp>
        <p:nvSpPr>
          <p:cNvPr id="183" name="Shape 183"/>
          <p:cNvSpPr/>
          <p:nvPr/>
        </p:nvSpPr>
        <p:spPr>
          <a:xfrm>
            <a:off x="424142" y="4726486"/>
            <a:ext cx="10906442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>
              <a:defRPr sz="5900"/>
            </a:lvl1pPr>
          </a:lstStyle>
          <a:p>
            <a:pPr/>
            <a:r>
              <a:t>Binding energy represents the amount of energy released in a fission or fusion reaction.</a:t>
            </a:r>
          </a:p>
        </p:txBody>
      </p:sp>
      <p:pic>
        <p:nvPicPr>
          <p:cNvPr id="184" name="pasted-image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9438999" y="8733059"/>
            <a:ext cx="3247040" cy="64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tiff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64574" y="7580796"/>
            <a:ext cx="2173611" cy="2173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tiff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7291" y="7143246"/>
            <a:ext cx="2173611" cy="2173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3"/>
      <p:bldP build="whole" bldLvl="1" animBg="1" rev="0" advAuto="0" spid="183" grpId="2"/>
      <p:bldP build="whole" bldLvl="1" animBg="1" rev="0" advAuto="0" spid="18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423" y="2863928"/>
            <a:ext cx="8884175" cy="413823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523025" y="127000"/>
            <a:ext cx="1242422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algn="l">
              <a:defRPr sz="5900"/>
            </a:pPr>
            <a:r>
              <a:rPr u="sng"/>
              <a:t>Mass defect</a:t>
            </a:r>
            <a:r>
              <a:t>: the difference between the mass of a nucleus and the sum of the masses of its nucleons.</a:t>
            </a:r>
          </a:p>
        </p:txBody>
      </p:sp>
      <p:sp>
        <p:nvSpPr>
          <p:cNvPr id="190" name="Shape 190"/>
          <p:cNvSpPr/>
          <p:nvPr/>
        </p:nvSpPr>
        <p:spPr>
          <a:xfrm>
            <a:off x="523025" y="7293068"/>
            <a:ext cx="1242422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algn="l">
              <a:defRPr sz="5900"/>
            </a:pPr>
            <a:r>
              <a:t>mass defect =</a:t>
            </a:r>
          </a:p>
          <a:p>
            <a:pPr indent="12700" algn="l">
              <a:defRPr sz="5900"/>
            </a:pPr>
            <a:r>
              <a:t>(mass of nucleus) - (mass of nucleons)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9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361725" y="558800"/>
            <a:ext cx="1242422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That is, the mass defect is the mass that has been converted to pure energy:</a:t>
            </a:r>
          </a:p>
        </p:txBody>
      </p:sp>
      <p:grpSp>
        <p:nvGrpSpPr>
          <p:cNvPr id="198" name="Group 198"/>
          <p:cNvGrpSpPr/>
          <p:nvPr/>
        </p:nvGrpSpPr>
        <p:grpSpPr>
          <a:xfrm>
            <a:off x="4295098" y="2789018"/>
            <a:ext cx="2552689" cy="2210845"/>
            <a:chOff x="0" y="0"/>
            <a:chExt cx="2552688" cy="2210843"/>
          </a:xfrm>
        </p:grpSpPr>
        <p:sp>
          <p:nvSpPr>
            <p:cNvPr id="193" name="Shape 193"/>
            <p:cNvSpPr/>
            <p:nvPr/>
          </p:nvSpPr>
          <p:spPr>
            <a:xfrm>
              <a:off x="0" y="504160"/>
              <a:ext cx="704708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indent="12700" algn="l">
                <a:defRPr sz="5900"/>
              </a:lvl1pPr>
            </a:lstStyle>
            <a:p>
              <a:pPr/>
              <a:r>
                <a:t>m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836238" y="580360"/>
              <a:ext cx="564580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indent="12700" algn="l">
                <a:defRPr sz="5900"/>
              </a:lvl1pPr>
            </a:lstStyle>
            <a:p>
              <a:pPr/>
              <a:r>
                <a:t>=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1775014" y="0"/>
              <a:ext cx="501651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indent="12700" algn="l">
                <a:defRPr sz="5900"/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673363" y="1245643"/>
              <a:ext cx="704953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indent="12700" algn="l">
                <a:defRPr sz="5900"/>
              </a:pPr>
              <a:r>
                <a:t>c</a:t>
              </a:r>
              <a:r>
                <a:rPr baseline="31999"/>
                <a:t>2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575190" y="1105422"/>
              <a:ext cx="977499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199" name="pasted-image.tiff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4663" y="5905027"/>
            <a:ext cx="2173611" cy="2173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