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600"/>
      </a:spcBef>
      <a:spcAft>
        <a:spcPts val="0"/>
      </a:spcAft>
      <a:buClr>
        <a:srgbClr val="FFCC00"/>
      </a:buClr>
      <a:buSzPct val="100000"/>
      <a:buFontTx/>
      <a:buChar char="•"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457200" marR="0" indent="0" algn="l" defTabSz="914400" rtl="0" fontAlgn="auto" latinLnBrk="0" hangingPunct="0">
      <a:lnSpc>
        <a:spcPct val="100000"/>
      </a:lnSpc>
      <a:spcBef>
        <a:spcPts val="600"/>
      </a:spcBef>
      <a:spcAft>
        <a:spcPts val="0"/>
      </a:spcAft>
      <a:buClr>
        <a:srgbClr val="FFCC00"/>
      </a:buClr>
      <a:buSzPct val="100000"/>
      <a:buFontTx/>
      <a:buChar char="•"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914400" marR="0" indent="0" algn="l" defTabSz="914400" rtl="0" fontAlgn="auto" latinLnBrk="0" hangingPunct="0">
      <a:lnSpc>
        <a:spcPct val="100000"/>
      </a:lnSpc>
      <a:spcBef>
        <a:spcPts val="600"/>
      </a:spcBef>
      <a:spcAft>
        <a:spcPts val="0"/>
      </a:spcAft>
      <a:buClr>
        <a:srgbClr val="FFCC00"/>
      </a:buClr>
      <a:buSzPct val="100000"/>
      <a:buFontTx/>
      <a:buChar char="•"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1371600" marR="0" indent="0" algn="l" defTabSz="914400" rtl="0" fontAlgn="auto" latinLnBrk="0" hangingPunct="0">
      <a:lnSpc>
        <a:spcPct val="100000"/>
      </a:lnSpc>
      <a:spcBef>
        <a:spcPts val="600"/>
      </a:spcBef>
      <a:spcAft>
        <a:spcPts val="0"/>
      </a:spcAft>
      <a:buClr>
        <a:srgbClr val="FFCC00"/>
      </a:buClr>
      <a:buSzPct val="100000"/>
      <a:buFontTx/>
      <a:buChar char="•"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1828800" marR="0" indent="0" algn="l" defTabSz="914400" rtl="0" fontAlgn="auto" latinLnBrk="0" hangingPunct="0">
      <a:lnSpc>
        <a:spcPct val="100000"/>
      </a:lnSpc>
      <a:spcBef>
        <a:spcPts val="600"/>
      </a:spcBef>
      <a:spcAft>
        <a:spcPts val="0"/>
      </a:spcAft>
      <a:buClr>
        <a:srgbClr val="FFCC00"/>
      </a:buClr>
      <a:buSzPct val="100000"/>
      <a:buFontTx/>
      <a:buChar char="•"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600"/>
      </a:spcBef>
      <a:spcAft>
        <a:spcPts val="0"/>
      </a:spcAft>
      <a:buClr>
        <a:srgbClr val="FFCC00"/>
      </a:buClr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600"/>
      </a:spcBef>
      <a:spcAft>
        <a:spcPts val="0"/>
      </a:spcAft>
      <a:buClr>
        <a:srgbClr val="FFCC00"/>
      </a:buClr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600"/>
      </a:spcBef>
      <a:spcAft>
        <a:spcPts val="0"/>
      </a:spcAft>
      <a:buClr>
        <a:srgbClr val="FFCC00"/>
      </a:buClr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600"/>
      </a:spcBef>
      <a:spcAft>
        <a:spcPts val="0"/>
      </a:spcAft>
      <a:buClr>
        <a:srgbClr val="FFCC00"/>
      </a:buClr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892967" y="178592"/>
            <a:ext cx="7358066" cy="1714502"/>
          </a:xfrm>
          <a:prstGeom prst="rect">
            <a:avLst/>
          </a:prstGeom>
        </p:spPr>
        <p:txBody>
          <a:bodyPr lIns="35717" tIns="35717" rIns="35717" bIns="35717"/>
          <a:lstStyle>
            <a:lvl1pPr algn="ctr" defTabSz="410764">
              <a:defRPr sz="5800" b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25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7" y="1946670"/>
            <a:ext cx="7358066" cy="4018362"/>
          </a:xfrm>
          <a:prstGeom prst="rect">
            <a:avLst/>
          </a:prstGeom>
        </p:spPr>
        <p:txBody>
          <a:bodyPr lIns="35717" tIns="35717" rIns="35717" bIns="35717" anchor="ctr"/>
          <a:lstStyle>
            <a:lvl1pPr marL="698500" indent="-381000" defTabSz="410764">
              <a:spcBef>
                <a:spcPts val="1600"/>
              </a:spcBef>
              <a:buSzPct val="171000"/>
              <a:buChar char="•"/>
              <a:defRPr sz="2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143000" indent="-381000" defTabSz="410764">
              <a:spcBef>
                <a:spcPts val="1600"/>
              </a:spcBef>
              <a:buSzPct val="171000"/>
              <a:buChar char="•"/>
              <a:defRPr sz="2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587500" indent="-381000" defTabSz="410764">
              <a:spcBef>
                <a:spcPts val="1600"/>
              </a:spcBef>
              <a:buSzPct val="171000"/>
              <a:buChar char="•"/>
              <a:defRPr sz="2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032000" indent="-381000" defTabSz="410764">
              <a:spcBef>
                <a:spcPts val="1600"/>
              </a:spcBef>
              <a:buSzPct val="171000"/>
              <a:buChar char="•"/>
              <a:defRPr sz="2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476500" indent="-381000" defTabSz="410764">
              <a:spcBef>
                <a:spcPts val="1600"/>
              </a:spcBef>
              <a:buSzPct val="171000"/>
              <a:buChar char="•"/>
              <a:defRPr sz="2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9267" y="6509742"/>
            <a:ext cx="236537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410764">
              <a:spcBef>
                <a:spcPts val="0"/>
              </a:spcBef>
              <a:buClrTx/>
              <a:buSzTx/>
              <a:buNone/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hlinkClick r:id="" action="ppaction://hlinkshowjump?jump=previousslide"/>
          </p:cNvPr>
          <p:cNvSpPr/>
          <p:nvPr/>
        </p:nvSpPr>
        <p:spPr>
          <a:xfrm>
            <a:off x="4989512" y="6261100"/>
            <a:ext cx="822327" cy="292101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spcBef>
                <a:spcPts val="4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" name="Rectangle">
            <a:hlinkClick r:id="" action="ppaction://hlinkshowjump?jump=nextslide"/>
          </p:cNvPr>
          <p:cNvSpPr/>
          <p:nvPr/>
        </p:nvSpPr>
        <p:spPr>
          <a:xfrm>
            <a:off x="5830887" y="6261100"/>
            <a:ext cx="822327" cy="292101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spcBef>
                <a:spcPts val="4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" name="Rectangle">
            <a:hlinkClick r:id="" action="ppaction://hlinkshowjump?jump=firstslide"/>
          </p:cNvPr>
          <p:cNvSpPr/>
          <p:nvPr/>
        </p:nvSpPr>
        <p:spPr>
          <a:xfrm>
            <a:off x="6662736" y="6261100"/>
            <a:ext cx="1143002" cy="292101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spcBef>
                <a:spcPts val="4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" name="Rectangle">
            <a:hlinkClick r:id="" action="ppaction://hlinkshowjump?jump=endshow"/>
          </p:cNvPr>
          <p:cNvSpPr/>
          <p:nvPr/>
        </p:nvSpPr>
        <p:spPr>
          <a:xfrm>
            <a:off x="7815261" y="6261100"/>
            <a:ext cx="838202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spcBef>
                <a:spcPts val="4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722436"/>
            <a:ext cx="8077200" cy="4373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558800" y="1036637"/>
            <a:ext cx="8077200" cy="685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26191" y="6224224"/>
            <a:ext cx="327010" cy="26425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spcBef>
                <a:spcPts val="200"/>
              </a:spcBef>
              <a:defRPr sz="1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FFCC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FFCC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FFCC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FFCC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FFCC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FFCC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FFCC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FFCC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FFCC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CC00"/>
          </a:solidFill>
          <a:uFillTx/>
          <a:latin typeface="Arial"/>
          <a:ea typeface="Arial"/>
          <a:cs typeface="Arial"/>
          <a:sym typeface="Arial"/>
        </a:defRPr>
      </a:lvl1pPr>
      <a:lvl2pPr marL="34290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CC00"/>
          </a:solidFill>
          <a:uFillTx/>
          <a:latin typeface="Arial"/>
          <a:ea typeface="Arial"/>
          <a:cs typeface="Arial"/>
          <a:sym typeface="Arial"/>
        </a:defRPr>
      </a:lvl2pPr>
      <a:lvl3pPr marL="34290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CC00"/>
          </a:solidFill>
          <a:uFillTx/>
          <a:latin typeface="Arial"/>
          <a:ea typeface="Arial"/>
          <a:cs typeface="Arial"/>
          <a:sym typeface="Arial"/>
        </a:defRPr>
      </a:lvl3pPr>
      <a:lvl4pPr marL="34290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CC00"/>
          </a:solidFill>
          <a:uFillTx/>
          <a:latin typeface="Arial"/>
          <a:ea typeface="Arial"/>
          <a:cs typeface="Arial"/>
          <a:sym typeface="Arial"/>
        </a:defRPr>
      </a:lvl4pPr>
      <a:lvl5pPr marL="34290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CC00"/>
          </a:solidFill>
          <a:uFillTx/>
          <a:latin typeface="Arial"/>
          <a:ea typeface="Arial"/>
          <a:cs typeface="Arial"/>
          <a:sym typeface="Arial"/>
        </a:defRPr>
      </a:lvl5pPr>
      <a:lvl6pPr marL="34290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CC00"/>
          </a:solidFill>
          <a:uFillTx/>
          <a:latin typeface="Arial"/>
          <a:ea typeface="Arial"/>
          <a:cs typeface="Arial"/>
          <a:sym typeface="Arial"/>
        </a:defRPr>
      </a:lvl6pPr>
      <a:lvl7pPr marL="34290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CC00"/>
          </a:solidFill>
          <a:uFillTx/>
          <a:latin typeface="Arial"/>
          <a:ea typeface="Arial"/>
          <a:cs typeface="Arial"/>
          <a:sym typeface="Arial"/>
        </a:defRPr>
      </a:lvl7pPr>
      <a:lvl8pPr marL="34290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CC00"/>
          </a:solidFill>
          <a:uFillTx/>
          <a:latin typeface="Arial"/>
          <a:ea typeface="Arial"/>
          <a:cs typeface="Arial"/>
          <a:sym typeface="Arial"/>
        </a:defRPr>
      </a:lvl8pPr>
      <a:lvl9pPr marL="34290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CC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FFCC00"/>
        </a:buClr>
        <a:buSzPct val="100000"/>
        <a:buFontTx/>
        <a:buChar char="•"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457200" marR="0" indent="0" algn="r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FFCC00"/>
        </a:buClr>
        <a:buSzPct val="100000"/>
        <a:buFontTx/>
        <a:buChar char="•"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914400" marR="0" indent="0" algn="r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FFCC00"/>
        </a:buClr>
        <a:buSzPct val="100000"/>
        <a:buFontTx/>
        <a:buChar char="•"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1371600" marR="0" indent="0" algn="r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FFCC00"/>
        </a:buClr>
        <a:buSzPct val="100000"/>
        <a:buFontTx/>
        <a:buChar char="•"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1828800" marR="0" indent="0" algn="r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FFCC00"/>
        </a:buClr>
        <a:buSzPct val="100000"/>
        <a:buFontTx/>
        <a:buChar char="•"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FFCC00"/>
        </a:buClr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FFCC00"/>
        </a:buClr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FFCC00"/>
        </a:buClr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FFCC00"/>
        </a:buClr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my.hrw.com/hssc_2012/hmd_na_chem/nsmedia/visualconcepts/75475.ht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my.hrw.com/hssc_2012/hmd_na_chem/nsmedia/visualconcepts/75492.htm" TargetMode="External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Math Practice"/>
          <p:cNvSpPr txBox="1">
            <a:spLocks noGrp="1"/>
          </p:cNvSpPr>
          <p:nvPr>
            <p:ph type="title" idx="4294967295"/>
          </p:nvPr>
        </p:nvSpPr>
        <p:spPr>
          <a:xfrm>
            <a:off x="1591678" y="450943"/>
            <a:ext cx="5960645" cy="1682003"/>
          </a:xfrm>
          <a:prstGeom prst="rect">
            <a:avLst/>
          </a:prstGeom>
        </p:spPr>
        <p:txBody>
          <a:bodyPr anchor="t"/>
          <a:lstStyle>
            <a:lvl1pPr algn="ctr">
              <a:defRPr sz="5700">
                <a:solidFill>
                  <a:srgbClr val="FFFFFF"/>
                </a:solidFill>
              </a:defRPr>
            </a:lvl1pPr>
          </a:lstStyle>
          <a:p>
            <a:r>
              <a:t>Math Practice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ules for rounding"/>
          <p:cNvSpPr txBox="1"/>
          <p:nvPr/>
        </p:nvSpPr>
        <p:spPr>
          <a:xfrm>
            <a:off x="2153279" y="111917"/>
            <a:ext cx="4193267" cy="60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Rules for rounding</a:t>
            </a:r>
          </a:p>
        </p:txBody>
      </p:sp>
      <p:grpSp>
        <p:nvGrpSpPr>
          <p:cNvPr id="173" name="Group">
            <a:hlinkClick r:id="rId2"/>
          </p:cNvPr>
          <p:cNvGrpSpPr/>
          <p:nvPr/>
        </p:nvGrpSpPr>
        <p:grpSpPr>
          <a:xfrm>
            <a:off x="2411589" y="946952"/>
            <a:ext cx="3676652" cy="806452"/>
            <a:chOff x="0" y="0"/>
            <a:chExt cx="3676651" cy="806450"/>
          </a:xfrm>
        </p:grpSpPr>
        <p:pic>
          <p:nvPicPr>
            <p:cNvPr id="171" name="image.jpg" descr="image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76652" cy="8064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2" name="Tutorial"/>
            <p:cNvSpPr txBox="1"/>
            <p:nvPr/>
          </p:nvSpPr>
          <p:spPr>
            <a:xfrm>
              <a:off x="161924" y="240386"/>
              <a:ext cx="3352803" cy="350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spcBef>
                  <a:spcPts val="0"/>
                </a:spcBef>
                <a:buSzTx/>
                <a:buNone/>
                <a:defRPr sz="1800" b="1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Tutorial</a:t>
              </a:r>
            </a:p>
          </p:txBody>
        </p:sp>
      </p:grpSp>
      <p:pic>
        <p:nvPicPr>
          <p:cNvPr id="174" name="Untitled-19 copy" descr="Untitled-19 copy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1729" y="2202401"/>
            <a:ext cx="8800542" cy="2578099"/>
          </a:xfrm>
          <a:prstGeom prst="rect">
            <a:avLst/>
          </a:prstGeom>
          <a:ln w="28575">
            <a:solidFill>
              <a:srgbClr val="00FFFF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1" animBg="1" advAuto="0"/>
      <p:bldP spid="174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ound to 3 sig figs:…"/>
          <p:cNvSpPr txBox="1">
            <a:spLocks noGrp="1"/>
          </p:cNvSpPr>
          <p:nvPr>
            <p:ph type="body" idx="4294967295"/>
          </p:nvPr>
        </p:nvSpPr>
        <p:spPr>
          <a:xfrm>
            <a:off x="414617" y="824845"/>
            <a:ext cx="7437205" cy="4801909"/>
          </a:xfrm>
          <a:prstGeom prst="rect">
            <a:avLst/>
          </a:prstGeom>
        </p:spPr>
        <p:txBody>
          <a:bodyPr/>
          <a:lstStyle/>
          <a:p>
            <a:pPr marL="0" indent="0">
              <a:defRPr sz="3000" b="1">
                <a:solidFill>
                  <a:srgbClr val="FFFFFF"/>
                </a:solidFill>
              </a:defRPr>
            </a:pPr>
            <a:endParaRPr/>
          </a:p>
          <a:p>
            <a:pPr marL="0" indent="0">
              <a:defRPr sz="3000" b="1">
                <a:solidFill>
                  <a:srgbClr val="FFFFFF"/>
                </a:solidFill>
              </a:defRPr>
            </a:pPr>
            <a:r>
              <a:t>Round to 3 sig figs:</a:t>
            </a:r>
          </a:p>
          <a:p>
            <a:pPr marL="0" indent="0">
              <a:defRPr sz="3000" b="1">
                <a:solidFill>
                  <a:srgbClr val="FFFFFF"/>
                </a:solidFill>
              </a:defRPr>
            </a:pPr>
            <a:endParaRPr/>
          </a:p>
          <a:p>
            <a:pPr marL="0" indent="0">
              <a:defRPr sz="3000" b="1">
                <a:solidFill>
                  <a:srgbClr val="FFFFFF"/>
                </a:solidFill>
              </a:defRPr>
            </a:pPr>
            <a:r>
              <a:t>	427.6	→	428</a:t>
            </a:r>
          </a:p>
          <a:p>
            <a:pPr marL="0" indent="0">
              <a:defRPr sz="3000" b="1">
                <a:solidFill>
                  <a:srgbClr val="FFFFFF"/>
                </a:solidFill>
              </a:defRPr>
            </a:pPr>
            <a:r>
              <a:t>	427.4	→	427</a:t>
            </a:r>
          </a:p>
          <a:p>
            <a:pPr marL="0" indent="0">
              <a:defRPr sz="3000" b="1">
                <a:solidFill>
                  <a:srgbClr val="FFFFFF"/>
                </a:solidFill>
              </a:defRPr>
            </a:pPr>
            <a:r>
              <a:t>	427.5	→	428 (odd/even rule) 	</a:t>
            </a:r>
          </a:p>
          <a:p>
            <a:pPr marL="0" indent="0">
              <a:defRPr sz="3000" b="1">
                <a:solidFill>
                  <a:srgbClr val="FFFFFF"/>
                </a:solidFill>
              </a:defRPr>
            </a:pPr>
            <a:r>
              <a:t>	426.5	→	426 (odd/even rule)</a:t>
            </a:r>
          </a:p>
          <a:p>
            <a:pPr marL="0" lvl="1" indent="457200">
              <a:defRPr sz="3000" b="1">
                <a:solidFill>
                  <a:srgbClr val="FFFFFF"/>
                </a:solidFill>
              </a:defRPr>
            </a:pPr>
            <a:r>
              <a:t>	426.51	→	427</a:t>
            </a:r>
          </a:p>
        </p:txBody>
      </p:sp>
      <p:sp>
        <p:nvSpPr>
          <p:cNvPr id="177" name="Rounding practice:"/>
          <p:cNvSpPr txBox="1"/>
          <p:nvPr/>
        </p:nvSpPr>
        <p:spPr>
          <a:xfrm>
            <a:off x="416327" y="436387"/>
            <a:ext cx="3575555" cy="510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500"/>
              </a:spcBef>
              <a:buSzTx/>
              <a:buNone/>
              <a:defRPr sz="3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Rounding practice: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1. Addition or Subtraction:"/>
          <p:cNvSpPr txBox="1"/>
          <p:nvPr/>
        </p:nvSpPr>
        <p:spPr>
          <a:xfrm>
            <a:off x="312737" y="891863"/>
            <a:ext cx="7705726" cy="545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>
            <a:lvl1pPr>
              <a:spcBef>
                <a:spcPts val="0"/>
              </a:spcBef>
              <a:buSzTx/>
              <a:buNone/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1. Addition or Subtraction:</a:t>
            </a:r>
          </a:p>
        </p:txBody>
      </p:sp>
      <p:sp>
        <p:nvSpPr>
          <p:cNvPr id="180" name="Round answer to have same number of decimal places as the number having the fewest decimal places."/>
          <p:cNvSpPr txBox="1"/>
          <p:nvPr/>
        </p:nvSpPr>
        <p:spPr>
          <a:xfrm>
            <a:off x="642190" y="1607432"/>
            <a:ext cx="7477126" cy="1560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marL="228600" indent="-228600">
              <a:spcBef>
                <a:spcPts val="500"/>
              </a:spcBef>
              <a:buSzTx/>
              <a:buNone/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Round answer to have </a:t>
            </a:r>
            <a:r>
              <a:rPr u="sng"/>
              <a:t>same number of decimal places</a:t>
            </a:r>
            <a:r>
              <a:t> as the number having the fewest decimal places.</a:t>
            </a:r>
          </a:p>
        </p:txBody>
      </p:sp>
      <p:sp>
        <p:nvSpPr>
          <p:cNvPr id="181" name="Rules for calculations"/>
          <p:cNvSpPr txBox="1"/>
          <p:nvPr/>
        </p:nvSpPr>
        <p:spPr>
          <a:xfrm>
            <a:off x="1822323" y="111917"/>
            <a:ext cx="4855180" cy="60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Rules for calculations</a:t>
            </a:r>
          </a:p>
        </p:txBody>
      </p:sp>
      <p:sp>
        <p:nvSpPr>
          <p:cNvPr id="182" name="Round answer to have the same number of sig figs as the number with the least sig figs."/>
          <p:cNvSpPr txBox="1"/>
          <p:nvPr/>
        </p:nvSpPr>
        <p:spPr>
          <a:xfrm>
            <a:off x="564262" y="4498945"/>
            <a:ext cx="8015476" cy="1560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marL="228600" indent="-228600">
              <a:spcBef>
                <a:spcPts val="500"/>
              </a:spcBef>
              <a:buSzTx/>
              <a:buNone/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Round answer to have the </a:t>
            </a:r>
            <a:r>
              <a:rPr u="sng"/>
              <a:t>same number of sig figs</a:t>
            </a:r>
            <a:r>
              <a:t> as the number with the least sig figs.</a:t>
            </a:r>
          </a:p>
        </p:txBody>
      </p:sp>
      <p:sp>
        <p:nvSpPr>
          <p:cNvPr id="183" name="2. Multiplying and dividing:"/>
          <p:cNvSpPr txBox="1"/>
          <p:nvPr/>
        </p:nvSpPr>
        <p:spPr>
          <a:xfrm>
            <a:off x="372502" y="3751960"/>
            <a:ext cx="7705726" cy="545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>
            <a:lvl1pPr>
              <a:spcBef>
                <a:spcPts val="0"/>
              </a:spcBef>
              <a:buSzTx/>
              <a:buNone/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2. Multiplying and dividing: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 advAuto="0"/>
      <p:bldP spid="180" grpId="2" animBg="1" advAuto="0"/>
      <p:bldP spid="182" grpId="4" animBg="1" advAuto="0"/>
      <p:bldP spid="183" grpId="3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ample Problem E…"/>
          <p:cNvSpPr txBox="1">
            <a:spLocks noGrp="1"/>
          </p:cNvSpPr>
          <p:nvPr>
            <p:ph type="body" idx="4294967295"/>
          </p:nvPr>
        </p:nvSpPr>
        <p:spPr>
          <a:xfrm>
            <a:off x="417371" y="377450"/>
            <a:ext cx="7831140" cy="4632328"/>
          </a:xfrm>
          <a:prstGeom prst="rect">
            <a:avLst/>
          </a:prstGeom>
        </p:spPr>
        <p:txBody>
          <a:bodyPr/>
          <a:lstStyle/>
          <a:p>
            <a:pPr marL="0" indent="0">
              <a:defRPr sz="3200" b="1">
                <a:solidFill>
                  <a:srgbClr val="FFFFFF"/>
                </a:solidFill>
              </a:defRPr>
            </a:pPr>
            <a:r>
              <a:t>Sample Problem E  </a:t>
            </a:r>
          </a:p>
          <a:p>
            <a:pPr marL="0" indent="0">
              <a:defRPr sz="3200">
                <a:solidFill>
                  <a:srgbClr val="FFFFFF"/>
                </a:solidFill>
              </a:defRPr>
            </a:pPr>
            <a:r>
              <a:t>Solve with correct number of significant figures and units.</a:t>
            </a:r>
          </a:p>
          <a:p>
            <a:pPr marL="0" indent="0">
              <a:spcBef>
                <a:spcPts val="400"/>
              </a:spcBef>
              <a:defRPr sz="3200">
                <a:solidFill>
                  <a:srgbClr val="FFFFFF"/>
                </a:solidFill>
              </a:defRPr>
            </a:pPr>
            <a:endParaRPr/>
          </a:p>
          <a:p>
            <a:pPr marL="0" indent="0">
              <a:defRPr sz="3200">
                <a:solidFill>
                  <a:srgbClr val="FFFFFF"/>
                </a:solidFill>
              </a:defRPr>
            </a:pPr>
            <a:r>
              <a:t>a. 5.44 m - 2.6103 m</a:t>
            </a:r>
          </a:p>
          <a:p>
            <a:pPr marL="0" indent="0">
              <a:spcBef>
                <a:spcPts val="400"/>
              </a:spcBef>
              <a:buClr>
                <a:srgbClr val="000000"/>
              </a:buClr>
              <a:buSzPct val="100000"/>
              <a:buChar char="•"/>
              <a:defRPr sz="3200">
                <a:solidFill>
                  <a:srgbClr val="FFFFFF"/>
                </a:solidFill>
              </a:defRPr>
            </a:pPr>
            <a:endParaRPr/>
          </a:p>
          <a:p>
            <a:pPr marL="0" indent="0">
              <a:defRPr sz="3200">
                <a:solidFill>
                  <a:srgbClr val="FFFFFF"/>
                </a:solidFill>
              </a:defRPr>
            </a:pPr>
            <a:r>
              <a:t>b. 2.4 g/mL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´</a:t>
            </a:r>
            <a:r>
              <a:t> 15.82 mL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a.  5.44 m - 2.6103 m = 2.84 m…"/>
          <p:cNvSpPr txBox="1">
            <a:spLocks noGrp="1"/>
          </p:cNvSpPr>
          <p:nvPr>
            <p:ph type="body" sz="half" idx="4294967295"/>
          </p:nvPr>
        </p:nvSpPr>
        <p:spPr>
          <a:xfrm>
            <a:off x="481034" y="871536"/>
            <a:ext cx="8181931" cy="177678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81000" indent="-381000">
              <a:defRPr sz="3600">
                <a:solidFill>
                  <a:srgbClr val="FFFFFF"/>
                </a:solidFill>
              </a:defRPr>
            </a:pPr>
            <a:r>
              <a:t>a.  5.44 m - 2.6103 m = 2.84 m</a:t>
            </a:r>
          </a:p>
          <a:p>
            <a:pPr marL="381000" indent="-381000">
              <a:defRPr sz="3600">
                <a:solidFill>
                  <a:srgbClr val="FFFFFF"/>
                </a:solidFill>
              </a:defRPr>
            </a:pPr>
            <a:r>
              <a:t>   There should be two digits to the right of the decimal point, to match 5.44 m.</a:t>
            </a:r>
          </a:p>
        </p:txBody>
      </p:sp>
      <p:sp>
        <p:nvSpPr>
          <p:cNvPr id="188" name="b. 2.4 g/mL × 15.82 mL = 38 g…"/>
          <p:cNvSpPr txBox="1"/>
          <p:nvPr/>
        </p:nvSpPr>
        <p:spPr>
          <a:xfrm>
            <a:off x="405418" y="2982096"/>
            <a:ext cx="8530247" cy="1814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81000" indent="-381000">
              <a:spcBef>
                <a:spcPts val="500"/>
              </a:spcBef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b. 2.4 g/mL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´</a:t>
            </a:r>
            <a:r>
              <a:t> 15.82 mL = 38 g</a:t>
            </a:r>
          </a:p>
          <a:p>
            <a:pPr marL="381000" indent="-381000">
              <a:spcBef>
                <a:spcPts val="500"/>
              </a:spcBef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There should be two significant figures in the answer, to match 2.4 g/mL.</a:t>
            </a:r>
          </a:p>
        </p:txBody>
      </p:sp>
      <p:sp>
        <p:nvSpPr>
          <p:cNvPr id="189" name="Text"/>
          <p:cNvSpPr txBox="1"/>
          <p:nvPr/>
        </p:nvSpPr>
        <p:spPr>
          <a:xfrm>
            <a:off x="552775" y="5215113"/>
            <a:ext cx="7831141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1000" indent="-381000">
              <a:spcBef>
                <a:spcPts val="500"/>
              </a:spcBef>
              <a:buSz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	</a:t>
            </a:r>
          </a:p>
        </p:txBody>
      </p:sp>
      <p:sp>
        <p:nvSpPr>
          <p:cNvPr id="190" name="Solution"/>
          <p:cNvSpPr txBox="1"/>
          <p:nvPr/>
        </p:nvSpPr>
        <p:spPr>
          <a:xfrm>
            <a:off x="299677" y="229102"/>
            <a:ext cx="1787937" cy="535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381000" indent="-381000">
              <a:spcBef>
                <a:spcPts val="500"/>
              </a:spcBef>
              <a:buSzTx/>
              <a:buNone/>
              <a:defRPr sz="3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Solution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1" animBg="1" advAuto="0"/>
      <p:bldP spid="188" grpId="2" animBg="1" advAuto="0"/>
      <p:bldP spid="189" grpId="3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1. All numbers must include a unit.…"/>
          <p:cNvSpPr txBox="1">
            <a:spLocks noGrp="1"/>
          </p:cNvSpPr>
          <p:nvPr>
            <p:ph type="body" idx="1"/>
          </p:nvPr>
        </p:nvSpPr>
        <p:spPr>
          <a:xfrm>
            <a:off x="125014" y="589359"/>
            <a:ext cx="8840394" cy="5750720"/>
          </a:xfrm>
          <a:prstGeom prst="rect">
            <a:avLst/>
          </a:prstGeom>
        </p:spPr>
        <p:txBody>
          <a:bodyPr anchor="t"/>
          <a:lstStyle/>
          <a:p>
            <a:pPr marL="0" indent="0" defTabSz="321467">
              <a:lnSpc>
                <a:spcPct val="120000"/>
              </a:lnSpc>
              <a:spcBef>
                <a:spcPts val="0"/>
              </a:spcBef>
              <a:buSzTx/>
              <a:buNone/>
              <a:tabLst>
                <a:tab pos="241300" algn="l"/>
                <a:tab pos="495300" algn="l"/>
                <a:tab pos="749300" algn="l"/>
                <a:tab pos="990600" algn="l"/>
                <a:tab pos="1244600" algn="l"/>
                <a:tab pos="1498600" algn="l"/>
                <a:tab pos="1739900" algn="l"/>
                <a:tab pos="1993900" algn="l"/>
                <a:tab pos="2247900" algn="l"/>
                <a:tab pos="2489200" algn="l"/>
                <a:tab pos="2743200" algn="l"/>
                <a:tab pos="2997200" algn="l"/>
              </a:tabLst>
              <a:defRPr sz="3200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1. All numbers must include a unit.</a:t>
            </a:r>
          </a:p>
          <a:p>
            <a:pPr marL="0" indent="0" defTabSz="321467">
              <a:lnSpc>
                <a:spcPct val="120000"/>
              </a:lnSpc>
              <a:spcBef>
                <a:spcPts val="0"/>
              </a:spcBef>
              <a:buSzTx/>
              <a:buNone/>
              <a:tabLst>
                <a:tab pos="241300" algn="l"/>
                <a:tab pos="495300" algn="l"/>
                <a:tab pos="749300" algn="l"/>
                <a:tab pos="990600" algn="l"/>
                <a:tab pos="1244600" algn="l"/>
                <a:tab pos="1498600" algn="l"/>
                <a:tab pos="1739900" algn="l"/>
                <a:tab pos="1993900" algn="l"/>
                <a:tab pos="2247900" algn="l"/>
                <a:tab pos="2489200" algn="l"/>
                <a:tab pos="2743200" algn="l"/>
                <a:tab pos="2997200" algn="l"/>
              </a:tabLst>
              <a:defRPr sz="3200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2. Do not use a dot for multiplication, use: X</a:t>
            </a:r>
          </a:p>
          <a:p>
            <a:pPr marL="0" indent="0" defTabSz="321467">
              <a:lnSpc>
                <a:spcPct val="120000"/>
              </a:lnSpc>
              <a:spcBef>
                <a:spcPts val="0"/>
              </a:spcBef>
              <a:buSzTx/>
              <a:buNone/>
              <a:tabLst>
                <a:tab pos="241300" algn="l"/>
                <a:tab pos="495300" algn="l"/>
                <a:tab pos="749300" algn="l"/>
                <a:tab pos="990600" algn="l"/>
                <a:tab pos="1244600" algn="l"/>
                <a:tab pos="1498600" algn="l"/>
                <a:tab pos="1739900" algn="l"/>
                <a:tab pos="1993900" algn="l"/>
                <a:tab pos="2247900" algn="l"/>
                <a:tab pos="2489200" algn="l"/>
                <a:tab pos="2743200" algn="l"/>
                <a:tab pos="2997200" algn="l"/>
              </a:tabLst>
              <a:defRPr sz="3200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3. For numbers less than 1, a zero must precede the decimal point.</a:t>
            </a:r>
          </a:p>
          <a:p>
            <a:pPr marL="0" indent="0" defTabSz="321467">
              <a:lnSpc>
                <a:spcPct val="120000"/>
              </a:lnSpc>
              <a:spcBef>
                <a:spcPts val="0"/>
              </a:spcBef>
              <a:buSzTx/>
              <a:buNone/>
              <a:tabLst>
                <a:tab pos="241300" algn="l"/>
                <a:tab pos="495300" algn="l"/>
                <a:tab pos="749300" algn="l"/>
                <a:tab pos="990600" algn="l"/>
                <a:tab pos="1244600" algn="l"/>
                <a:tab pos="1498600" algn="l"/>
                <a:tab pos="1739900" algn="l"/>
                <a:tab pos="1993900" algn="l"/>
                <a:tab pos="2247900" algn="l"/>
                <a:tab pos="2489200" algn="l"/>
                <a:tab pos="2743200" algn="l"/>
                <a:tab pos="2997200" algn="l"/>
              </a:tabLst>
              <a:defRPr sz="3200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4. Calculations must include operation symbols 								(x, /, +, -, = , etc.).</a:t>
            </a:r>
          </a:p>
          <a:p>
            <a:pPr marL="0" indent="0" defTabSz="321467">
              <a:lnSpc>
                <a:spcPct val="120000"/>
              </a:lnSpc>
              <a:spcBef>
                <a:spcPts val="0"/>
              </a:spcBef>
              <a:buSzTx/>
              <a:buNone/>
              <a:tabLst>
                <a:tab pos="241300" algn="l"/>
                <a:tab pos="495300" algn="l"/>
                <a:tab pos="749300" algn="l"/>
                <a:tab pos="990600" algn="l"/>
                <a:tab pos="1244600" algn="l"/>
                <a:tab pos="1498600" algn="l"/>
                <a:tab pos="1739900" algn="l"/>
                <a:tab pos="1993900" algn="l"/>
                <a:tab pos="2247900" algn="l"/>
                <a:tab pos="2489200" algn="l"/>
                <a:tab pos="2743200" algn="l"/>
                <a:tab pos="2997200" algn="l"/>
              </a:tabLst>
              <a:defRPr sz="3200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5. Combine or cancel units as if they were algebraic variables. </a:t>
            </a:r>
          </a:p>
          <a:p>
            <a:pPr marL="0" indent="0" defTabSz="321467">
              <a:lnSpc>
                <a:spcPct val="120000"/>
              </a:lnSpc>
              <a:spcBef>
                <a:spcPts val="0"/>
              </a:spcBef>
              <a:buSzTx/>
              <a:buNone/>
              <a:tabLst>
                <a:tab pos="241300" algn="l"/>
                <a:tab pos="495300" algn="l"/>
                <a:tab pos="749300" algn="l"/>
                <a:tab pos="990600" algn="l"/>
                <a:tab pos="1244600" algn="l"/>
                <a:tab pos="1498600" algn="l"/>
                <a:tab pos="1739900" algn="l"/>
                <a:tab pos="1993900" algn="l"/>
                <a:tab pos="2247900" algn="l"/>
                <a:tab pos="2489200" algn="l"/>
                <a:tab pos="2743200" algn="l"/>
                <a:tab pos="2997200" algn="l"/>
              </a:tabLst>
              <a:defRPr sz="3200"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6. Box final answers.</a:t>
            </a:r>
          </a:p>
        </p:txBody>
      </p:sp>
      <p:sp>
        <p:nvSpPr>
          <p:cNvPr id="138" name="Showing Math Work Essentials:"/>
          <p:cNvSpPr txBox="1"/>
          <p:nvPr/>
        </p:nvSpPr>
        <p:spPr>
          <a:xfrm>
            <a:off x="339049" y="0"/>
            <a:ext cx="5640512" cy="59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marL="0" lvl="1" defTabSz="410764">
              <a:spcBef>
                <a:spcPts val="1600"/>
              </a:spcBef>
              <a:buSzTx/>
              <a:buNone/>
              <a:defRPr sz="3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Showing Math Work Essentials:</a:t>
            </a:r>
          </a:p>
        </p:txBody>
      </p:sp>
      <p:sp>
        <p:nvSpPr>
          <p:cNvPr id="139" name="Rectangle"/>
          <p:cNvSpPr/>
          <p:nvPr/>
        </p:nvSpPr>
        <p:spPr>
          <a:xfrm>
            <a:off x="606743" y="5404382"/>
            <a:ext cx="759026" cy="410767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 anchor="ctr"/>
          <a:lstStyle/>
          <a:p>
            <a:pPr algn="ctr" defTabSz="410764">
              <a:spcBef>
                <a:spcPts val="0"/>
              </a:spcBef>
              <a:defRPr sz="2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build="p" bldLvl="5" animBg="1" advAuto="0"/>
      <p:bldP spid="139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he number of all known digits reported in a measurement, plus one estimated digit."/>
          <p:cNvSpPr txBox="1"/>
          <p:nvPr/>
        </p:nvSpPr>
        <p:spPr>
          <a:xfrm>
            <a:off x="542341" y="2642953"/>
            <a:ext cx="7868071" cy="2173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spcBef>
                <a:spcPts val="0"/>
              </a:spcBef>
              <a:buSzTx/>
              <a:buNone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number of all known digits reported in a measurement, plus one estimated digit.</a:t>
            </a:r>
          </a:p>
        </p:txBody>
      </p:sp>
      <p:sp>
        <p:nvSpPr>
          <p:cNvPr id="142" name="Significant Figures (“sig figs”):"/>
          <p:cNvSpPr txBox="1"/>
          <p:nvPr/>
        </p:nvSpPr>
        <p:spPr>
          <a:xfrm>
            <a:off x="280936" y="1831774"/>
            <a:ext cx="7986895" cy="683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0"/>
              </a:spcBef>
              <a:buSzTx/>
              <a:buNone/>
              <a:defRPr sz="4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Significant Figures (“sig figs”):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2" animBg="1" advAuto="0"/>
      <p:bldP spid="142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300" y="591669"/>
            <a:ext cx="4230690" cy="5105403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What should be the reported length of this nail?"/>
          <p:cNvSpPr txBox="1"/>
          <p:nvPr/>
        </p:nvSpPr>
        <p:spPr>
          <a:xfrm>
            <a:off x="4683347" y="692670"/>
            <a:ext cx="4058137" cy="1487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What should be the reported length of this nail?</a:t>
            </a:r>
          </a:p>
        </p:txBody>
      </p:sp>
      <p:grpSp>
        <p:nvGrpSpPr>
          <p:cNvPr id="149" name="Group"/>
          <p:cNvGrpSpPr/>
          <p:nvPr/>
        </p:nvGrpSpPr>
        <p:grpSpPr>
          <a:xfrm>
            <a:off x="5715713" y="2822536"/>
            <a:ext cx="1993401" cy="1641243"/>
            <a:chOff x="0" y="0"/>
            <a:chExt cx="1993399" cy="1641241"/>
          </a:xfrm>
        </p:grpSpPr>
        <p:sp>
          <p:nvSpPr>
            <p:cNvPr id="146" name="6.35 cm"/>
            <p:cNvSpPr txBox="1"/>
            <p:nvPr/>
          </p:nvSpPr>
          <p:spPr>
            <a:xfrm>
              <a:off x="0" y="0"/>
              <a:ext cx="1549756" cy="5480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>
                <a:spcBef>
                  <a:spcPts val="0"/>
                </a:spcBef>
                <a:buSzTx/>
                <a:buNone/>
                <a:defRPr sz="3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6.3</a:t>
              </a:r>
              <a:r>
                <a:rPr u="sng"/>
                <a:t>5</a:t>
              </a:r>
              <a:r>
                <a:t> cm</a:t>
              </a:r>
            </a:p>
          </p:txBody>
        </p:sp>
        <p:sp>
          <p:nvSpPr>
            <p:cNvPr id="147" name="estimated"/>
            <p:cNvSpPr txBox="1"/>
            <p:nvPr/>
          </p:nvSpPr>
          <p:spPr>
            <a:xfrm>
              <a:off x="457696" y="1166906"/>
              <a:ext cx="1535704" cy="474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spcBef>
                  <a:spcPts val="0"/>
                </a:spcBef>
                <a:buSzTx/>
                <a:buNone/>
                <a:defRPr sz="2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estimated</a:t>
              </a:r>
            </a:p>
          </p:txBody>
        </p:sp>
        <p:sp>
          <p:nvSpPr>
            <p:cNvPr id="148" name="Line"/>
            <p:cNvSpPr/>
            <p:nvPr/>
          </p:nvSpPr>
          <p:spPr>
            <a:xfrm flipH="1" flipV="1">
              <a:off x="772452" y="485440"/>
              <a:ext cx="189407" cy="66424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814" y="2380971"/>
            <a:ext cx="8960372" cy="2096057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Rules for determining the…"/>
          <p:cNvSpPr txBox="1"/>
          <p:nvPr/>
        </p:nvSpPr>
        <p:spPr>
          <a:xfrm>
            <a:off x="209175" y="111917"/>
            <a:ext cx="8081476" cy="1143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Rules for determining the</a:t>
            </a:r>
          </a:p>
          <a:p>
            <a:pPr algn="ctr"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number of sig figs in a measurement</a:t>
            </a:r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814" y="4514684"/>
            <a:ext cx="8960372" cy="20883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6" name="Group">
            <a:hlinkClick r:id="rId4"/>
          </p:cNvPr>
          <p:cNvGrpSpPr/>
          <p:nvPr/>
        </p:nvGrpSpPr>
        <p:grpSpPr>
          <a:xfrm>
            <a:off x="2638050" y="1389212"/>
            <a:ext cx="3676653" cy="806451"/>
            <a:chOff x="0" y="0"/>
            <a:chExt cx="3676651" cy="806450"/>
          </a:xfrm>
        </p:grpSpPr>
        <p:pic>
          <p:nvPicPr>
            <p:cNvPr id="154" name="image.jpg" descr="image.jp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676652" cy="8064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5" name="Tutorial"/>
            <p:cNvSpPr txBox="1"/>
            <p:nvPr/>
          </p:nvSpPr>
          <p:spPr>
            <a:xfrm>
              <a:off x="161924" y="240386"/>
              <a:ext cx="3352803" cy="350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spcBef>
                  <a:spcPts val="0"/>
                </a:spcBef>
                <a:buSzTx/>
                <a:buNone/>
                <a:defRPr sz="1800" b="1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Tutorial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2" animBg="1" advAuto="0"/>
      <p:bldP spid="153" grpId="3" animBg="1" advAuto="0"/>
      <p:bldP spid="156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384" y="113215"/>
            <a:ext cx="8075232" cy="1884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0772" y="2090106"/>
            <a:ext cx="8062455" cy="2393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0772" y="4506941"/>
            <a:ext cx="8062455" cy="17906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1" animBg="1" advAuto="0"/>
      <p:bldP spid="160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How many significant figures are in each of the following measurements?…"/>
          <p:cNvSpPr txBox="1">
            <a:spLocks noGrp="1"/>
          </p:cNvSpPr>
          <p:nvPr>
            <p:ph type="body" idx="4294967295"/>
          </p:nvPr>
        </p:nvSpPr>
        <p:spPr>
          <a:xfrm>
            <a:off x="414617" y="824845"/>
            <a:ext cx="7437205" cy="480190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defRPr sz="3000" b="1">
                <a:solidFill>
                  <a:srgbClr val="FFFFFF"/>
                </a:solidFill>
              </a:defRPr>
            </a:pPr>
            <a:endParaRPr/>
          </a:p>
          <a:p>
            <a:pPr marL="0" indent="0">
              <a:defRPr sz="3000">
                <a:solidFill>
                  <a:srgbClr val="FFFFFF"/>
                </a:solidFill>
              </a:defRPr>
            </a:pPr>
            <a:r>
              <a:t>How many significant figures are in each of the following measurements?</a:t>
            </a:r>
          </a:p>
          <a:p>
            <a:pPr marL="0" indent="0">
              <a:lnSpc>
                <a:spcPct val="60000"/>
              </a:lnSpc>
              <a:spcBef>
                <a:spcPts val="400"/>
              </a:spcBef>
              <a:defRPr sz="3000">
                <a:solidFill>
                  <a:srgbClr val="FFFFFF"/>
                </a:solidFill>
              </a:defRPr>
            </a:pPr>
            <a:endParaRPr/>
          </a:p>
          <a:p>
            <a:pPr marL="0" indent="0">
              <a:defRPr sz="3000">
                <a:solidFill>
                  <a:srgbClr val="FFFFFF"/>
                </a:solidFill>
              </a:defRPr>
            </a:pPr>
            <a:r>
              <a:t>a. 28.6 g</a:t>
            </a:r>
          </a:p>
          <a:p>
            <a:pPr marL="0" indent="0">
              <a:lnSpc>
                <a:spcPct val="130000"/>
              </a:lnSpc>
              <a:defRPr sz="3000">
                <a:solidFill>
                  <a:srgbClr val="FFFFFF"/>
                </a:solidFill>
              </a:defRPr>
            </a:pPr>
            <a:r>
              <a:t>b. 3440. cm</a:t>
            </a:r>
          </a:p>
          <a:p>
            <a:pPr marL="0" indent="0">
              <a:lnSpc>
                <a:spcPct val="130000"/>
              </a:lnSpc>
              <a:defRPr sz="3000">
                <a:solidFill>
                  <a:srgbClr val="FFFFFF"/>
                </a:solidFill>
              </a:defRPr>
            </a:pPr>
            <a:r>
              <a:t>c. 910 m</a:t>
            </a:r>
          </a:p>
          <a:p>
            <a:pPr marL="0" indent="0">
              <a:lnSpc>
                <a:spcPct val="130000"/>
              </a:lnSpc>
              <a:defRPr sz="3000">
                <a:solidFill>
                  <a:srgbClr val="FFFFFF"/>
                </a:solidFill>
              </a:defRPr>
            </a:pPr>
            <a:r>
              <a:t>d. 0.046 04 L</a:t>
            </a:r>
          </a:p>
          <a:p>
            <a:pPr marL="0" indent="0">
              <a:lnSpc>
                <a:spcPct val="130000"/>
              </a:lnSpc>
              <a:defRPr sz="3000">
                <a:solidFill>
                  <a:srgbClr val="FFFFFF"/>
                </a:solidFill>
              </a:defRPr>
            </a:pPr>
            <a:r>
              <a:t>e. 0.006 700 kg</a:t>
            </a:r>
          </a:p>
        </p:txBody>
      </p:sp>
      <p:sp>
        <p:nvSpPr>
          <p:cNvPr id="163" name="Sample Problem"/>
          <p:cNvSpPr txBox="1"/>
          <p:nvPr/>
        </p:nvSpPr>
        <p:spPr>
          <a:xfrm>
            <a:off x="416326" y="436387"/>
            <a:ext cx="3195486" cy="510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500"/>
              </a:spcBef>
              <a:buSzTx/>
              <a:buNone/>
              <a:defRPr sz="3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Sample Problem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a. 28.6 g…"/>
          <p:cNvSpPr txBox="1">
            <a:spLocks noGrp="1"/>
          </p:cNvSpPr>
          <p:nvPr>
            <p:ph type="body" idx="4294967295"/>
          </p:nvPr>
        </p:nvSpPr>
        <p:spPr>
          <a:xfrm>
            <a:off x="223369" y="924717"/>
            <a:ext cx="8548411" cy="500856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54329" indent="-354329" defTabSz="850391">
              <a:lnSpc>
                <a:spcPct val="30000"/>
              </a:lnSpc>
              <a:spcBef>
                <a:spcPts val="400"/>
              </a:spcBef>
              <a:defRPr sz="3200">
                <a:solidFill>
                  <a:srgbClr val="000000"/>
                </a:solidFill>
              </a:defRPr>
            </a:pPr>
            <a:endParaRPr/>
          </a:p>
          <a:p>
            <a:pPr marL="354329" indent="-354329" defTabSz="850391">
              <a:lnSpc>
                <a:spcPct val="80000"/>
              </a:lnSpc>
              <a:defRPr sz="3200"/>
            </a:pPr>
            <a:r>
              <a:t>a.	28.6 g</a:t>
            </a:r>
          </a:p>
          <a:p>
            <a:pPr marL="354329" indent="-354329" defTabSz="850391">
              <a:lnSpc>
                <a:spcPct val="80000"/>
              </a:lnSpc>
              <a:defRPr sz="3200">
                <a:solidFill>
                  <a:srgbClr val="000000"/>
                </a:solidFill>
              </a:defRPr>
            </a:pPr>
            <a:r>
              <a:t>	</a:t>
            </a:r>
            <a:r>
              <a:rPr>
                <a:solidFill>
                  <a:srgbClr val="FFFFFF"/>
                </a:solidFill>
              </a:rPr>
              <a:t>There are no zeros, so all digits are significant. Answer: 3 sig figs</a:t>
            </a:r>
          </a:p>
          <a:p>
            <a:pPr marL="354329" indent="-354329" defTabSz="850391">
              <a:lnSpc>
                <a:spcPct val="80000"/>
              </a:lnSpc>
              <a:spcBef>
                <a:spcPts val="400"/>
              </a:spcBef>
              <a:defRPr sz="3200"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marL="354329" indent="-354329" defTabSz="850391">
              <a:lnSpc>
                <a:spcPct val="80000"/>
              </a:lnSpc>
              <a:defRPr sz="3200"/>
            </a:pPr>
            <a:r>
              <a:t>b. 3440. cm</a:t>
            </a:r>
          </a:p>
          <a:p>
            <a:pPr marL="354329" indent="-354329" defTabSz="850391">
              <a:lnSpc>
                <a:spcPct val="80000"/>
              </a:lnSpc>
              <a:defRPr sz="3200">
                <a:solidFill>
                  <a:srgbClr val="000000"/>
                </a:solidFill>
              </a:defRPr>
            </a:pPr>
            <a:r>
              <a:t>	</a:t>
            </a:r>
            <a:r>
              <a:rPr>
                <a:solidFill>
                  <a:srgbClr val="FFFFFF"/>
                </a:solidFill>
              </a:rPr>
              <a:t>The zero is significant because it is followed by a decimal point.  Answer: 4 sig figs</a:t>
            </a:r>
          </a:p>
          <a:p>
            <a:pPr marL="354329" indent="-354329" defTabSz="850391">
              <a:lnSpc>
                <a:spcPct val="80000"/>
              </a:lnSpc>
              <a:spcBef>
                <a:spcPts val="400"/>
              </a:spcBef>
              <a:defRPr sz="3200"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marL="354329" indent="-354329" defTabSz="850391">
              <a:lnSpc>
                <a:spcPct val="80000"/>
              </a:lnSpc>
              <a:defRPr sz="3200"/>
            </a:pPr>
            <a:r>
              <a:t>c. 910 m</a:t>
            </a:r>
          </a:p>
          <a:p>
            <a:pPr marL="354329" indent="-354329" defTabSz="850391">
              <a:lnSpc>
                <a:spcPct val="80000"/>
              </a:lnSpc>
              <a:defRPr sz="3200"/>
            </a:pPr>
            <a:r>
              <a:t>	</a:t>
            </a:r>
            <a:r>
              <a:rPr>
                <a:solidFill>
                  <a:srgbClr val="FFFFFF"/>
                </a:solidFill>
              </a:rPr>
              <a:t>The zero is not significant, it is only a place holder.  Answer: 2 sig figs</a:t>
            </a:r>
          </a:p>
        </p:txBody>
      </p:sp>
      <p:sp>
        <p:nvSpPr>
          <p:cNvPr id="166" name="Solution"/>
          <p:cNvSpPr txBox="1"/>
          <p:nvPr/>
        </p:nvSpPr>
        <p:spPr>
          <a:xfrm>
            <a:off x="558712" y="209614"/>
            <a:ext cx="2005201" cy="584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381000" indent="-381000">
              <a:buSzTx/>
              <a:buNone/>
              <a:defRPr sz="3500" b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Solution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d. 0.04604 L…"/>
          <p:cNvSpPr txBox="1">
            <a:spLocks noGrp="1"/>
          </p:cNvSpPr>
          <p:nvPr>
            <p:ph type="body" idx="4294967295"/>
          </p:nvPr>
        </p:nvSpPr>
        <p:spPr>
          <a:xfrm>
            <a:off x="139700" y="340659"/>
            <a:ext cx="8466885" cy="4632326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331470" indent="-331470" defTabSz="795527">
              <a:lnSpc>
                <a:spcPct val="130000"/>
              </a:lnSpc>
              <a:defRPr sz="3400"/>
            </a:pPr>
            <a:r>
              <a:t>d. 0.04604 L</a:t>
            </a:r>
          </a:p>
          <a:p>
            <a:pPr marL="331470" indent="-331470" defTabSz="795527">
              <a:defRPr sz="3400">
                <a:solidFill>
                  <a:srgbClr val="000000"/>
                </a:solidFill>
              </a:defRPr>
            </a:pPr>
            <a:r>
              <a:t>	</a:t>
            </a:r>
            <a:r>
              <a:rPr>
                <a:solidFill>
                  <a:srgbClr val="FFFFFF"/>
                </a:solidFill>
              </a:rPr>
              <a:t>The first two zeros are not significant; the third zero is significant. Answer: 4 sig figs</a:t>
            </a:r>
          </a:p>
          <a:p>
            <a:pPr marL="331470" indent="-331470" defTabSz="795527">
              <a:spcBef>
                <a:spcPts val="400"/>
              </a:spcBef>
              <a:defRPr sz="3400"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marL="331470" indent="-331470" defTabSz="795527">
              <a:lnSpc>
                <a:spcPct val="130000"/>
              </a:lnSpc>
              <a:defRPr sz="3400"/>
            </a:pPr>
            <a:r>
              <a:t>e. 0.006700 kg</a:t>
            </a:r>
          </a:p>
          <a:p>
            <a:pPr marL="331470" indent="-331470" defTabSz="795527">
              <a:defRPr sz="3400">
                <a:solidFill>
                  <a:srgbClr val="000000"/>
                </a:solidFill>
              </a:defRPr>
            </a:pPr>
            <a:r>
              <a:t>	</a:t>
            </a:r>
            <a:r>
              <a:rPr>
                <a:solidFill>
                  <a:srgbClr val="FFFFFF"/>
                </a:solidFill>
              </a:rPr>
              <a:t>The first three zeros are not significant; the last two zeros are significant. Answer: 4 sig figs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1" build="p" bldLvl="5" animBg="1" advAuto="0"/>
    </p:bldLst>
  </p:timing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Times"/>
        <a:ea typeface="Times"/>
        <a:cs typeface="Times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600"/>
          </a:spcBef>
          <a:spcAft>
            <a:spcPts val="0"/>
          </a:spcAft>
          <a:buClr>
            <a:srgbClr val="FFCC00"/>
          </a:buClr>
          <a:buSzPct val="100000"/>
          <a:buFontTx/>
          <a:buChar char="•"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600"/>
          </a:spcBef>
          <a:spcAft>
            <a:spcPts val="0"/>
          </a:spcAft>
          <a:buClr>
            <a:srgbClr val="FFCC00"/>
          </a:buClr>
          <a:buSzPct val="100000"/>
          <a:buFontTx/>
          <a:buChar char="•"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Times"/>
        <a:ea typeface="Times"/>
        <a:cs typeface="Times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600"/>
          </a:spcBef>
          <a:spcAft>
            <a:spcPts val="0"/>
          </a:spcAft>
          <a:buClr>
            <a:srgbClr val="FFCC00"/>
          </a:buClr>
          <a:buSzPct val="100000"/>
          <a:buFontTx/>
          <a:buChar char="•"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600"/>
          </a:spcBef>
          <a:spcAft>
            <a:spcPts val="0"/>
          </a:spcAft>
          <a:buClr>
            <a:srgbClr val="FFCC00"/>
          </a:buClr>
          <a:buSzPct val="100000"/>
          <a:buFontTx/>
          <a:buChar char="•"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Macintosh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Chalkboard</vt:lpstr>
      <vt:lpstr>Gill Sans</vt:lpstr>
      <vt:lpstr>Helvetica</vt:lpstr>
      <vt:lpstr>Symbol</vt:lpstr>
      <vt:lpstr>Times</vt:lpstr>
      <vt:lpstr>Default Design</vt:lpstr>
      <vt:lpstr>Math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Practice</dc:title>
  <cp:lastModifiedBy>Microsoft Office User</cp:lastModifiedBy>
  <cp:revision>1</cp:revision>
  <dcterms:modified xsi:type="dcterms:W3CDTF">2017-11-04T04:19:12Z</dcterms:modified>
</cp:coreProperties>
</file>