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200900" y="2908300"/>
            <a:ext cx="4064000" cy="5422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h 12 p294-296…"/>
          <p:cNvSpPr txBox="1"/>
          <p:nvPr>
            <p:ph type="subTitle" idx="1"/>
          </p:nvPr>
        </p:nvSpPr>
        <p:spPr>
          <a:xfrm>
            <a:off x="330200" y="596900"/>
            <a:ext cx="11988800" cy="5384800"/>
          </a:xfrm>
          <a:prstGeom prst="rect">
            <a:avLst/>
          </a:prstGeom>
        </p:spPr>
        <p:txBody>
          <a:bodyPr/>
          <a:lstStyle/>
          <a:p>
            <a:pPr>
              <a:defRPr sz="7400"/>
            </a:pPr>
            <a:r>
              <a:t>Ch 12 p294-296</a:t>
            </a:r>
          </a:p>
          <a:p>
            <a:pPr>
              <a:defRPr sz="7400"/>
            </a:pPr>
            <a:r>
              <a:t>Emission spectra</a:t>
            </a:r>
          </a:p>
          <a:p>
            <a:pPr>
              <a:defRPr sz="7400"/>
            </a:pPr>
            <a:r>
              <a:t>and ionization energy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mit of convergence:"/>
          <p:cNvSpPr txBox="1"/>
          <p:nvPr>
            <p:ph type="subTitle" sz="quarter" idx="1"/>
          </p:nvPr>
        </p:nvSpPr>
        <p:spPr>
          <a:xfrm>
            <a:off x="177800" y="819894"/>
            <a:ext cx="6197600" cy="925612"/>
          </a:xfrm>
          <a:prstGeom prst="rect">
            <a:avLst/>
          </a:prstGeom>
        </p:spPr>
        <p:txBody>
          <a:bodyPr/>
          <a:lstStyle>
            <a:lvl1pPr algn="l">
              <a:defRPr sz="5400"/>
            </a:lvl1pPr>
          </a:lstStyle>
          <a:p>
            <a:pPr/>
            <a:r>
              <a:t>Limit of convergence:</a:t>
            </a:r>
          </a:p>
        </p:txBody>
      </p:sp>
      <p:sp>
        <p:nvSpPr>
          <p:cNvPr id="140" name="Ch 12 p295"/>
          <p:cNvSpPr txBox="1"/>
          <p:nvPr/>
        </p:nvSpPr>
        <p:spPr>
          <a:xfrm>
            <a:off x="7831863" y="444499"/>
            <a:ext cx="3139232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000"/>
            </a:lvl1pPr>
          </a:lstStyle>
          <a:p>
            <a:pPr/>
            <a:r>
              <a:t>Ch 12 p295</a:t>
            </a:r>
          </a:p>
        </p:txBody>
      </p:sp>
      <p:pic>
        <p:nvPicPr>
          <p:cNvPr id="14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4199" y="1402576"/>
            <a:ext cx="6030571" cy="738800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distance from the nucleus where the energy levels converge, called a continuum."/>
          <p:cNvSpPr txBox="1"/>
          <p:nvPr/>
        </p:nvSpPr>
        <p:spPr>
          <a:xfrm>
            <a:off x="346937" y="1917699"/>
            <a:ext cx="5859326" cy="429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5800"/>
            </a:lvl1pPr>
          </a:lstStyle>
          <a:p>
            <a:pPr/>
            <a:r>
              <a:t>The distance from the nucleus where the energy levels converge, called a continuum.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eyond the continuum an electron is no longer under the influence of the nucleus - i.e., ionization has occured."/>
          <p:cNvSpPr txBox="1"/>
          <p:nvPr>
            <p:ph type="subTitle" sz="half" idx="1"/>
          </p:nvPr>
        </p:nvSpPr>
        <p:spPr>
          <a:xfrm>
            <a:off x="1168400" y="3143994"/>
            <a:ext cx="10668000" cy="2525812"/>
          </a:xfrm>
          <a:prstGeom prst="rect">
            <a:avLst/>
          </a:prstGeom>
        </p:spPr>
        <p:txBody>
          <a:bodyPr/>
          <a:lstStyle>
            <a:lvl1pPr algn="just">
              <a:defRPr sz="5000"/>
            </a:lvl1pPr>
          </a:lstStyle>
          <a:p>
            <a:pPr/>
            <a:r>
              <a:t>Beyond the continuum an electron is no longer under the influence of the nucleus - i.e., ionization has occured.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6118" y="238118"/>
            <a:ext cx="10972563" cy="2630969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The radiation in the emission spectrum at the limit of convergence can be used to determine the first ionization energy for a hydrogen atom (IE1)."/>
          <p:cNvSpPr txBox="1"/>
          <p:nvPr/>
        </p:nvSpPr>
        <p:spPr>
          <a:xfrm>
            <a:off x="1104900" y="5639913"/>
            <a:ext cx="10795000" cy="3287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just">
              <a:defRPr sz="5000"/>
            </a:pPr>
            <a:r>
              <a:t>The radiation in the emission spectrum at the limit of convergence can be used to determine the first ionization energy for a hydrogen atom (IE</a:t>
            </a:r>
            <a:r>
              <a:rPr baseline="-5999" sz="4900"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t>).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1"/>
      <p:bldP build="whole" bldLvl="1" animBg="1" rev="0" advAuto="0" spid="14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88478"/>
            <a:ext cx="13004800" cy="8576644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Line"/>
          <p:cNvSpPr/>
          <p:nvPr/>
        </p:nvSpPr>
        <p:spPr>
          <a:xfrm flipH="1">
            <a:off x="5156200" y="1244599"/>
            <a:ext cx="1" cy="4863115"/>
          </a:xfrm>
          <a:prstGeom prst="line">
            <a:avLst/>
          </a:prstGeom>
          <a:ln w="1016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0" name="Line"/>
          <p:cNvSpPr/>
          <p:nvPr/>
        </p:nvSpPr>
        <p:spPr>
          <a:xfrm>
            <a:off x="2967793" y="1244600"/>
            <a:ext cx="7965920" cy="0"/>
          </a:xfrm>
          <a:prstGeom prst="line">
            <a:avLst/>
          </a:prstGeom>
          <a:ln w="88900">
            <a:solidFill>
              <a:srgbClr val="000000"/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 sz="30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1" name="= 1st ionization energy (IE1)"/>
          <p:cNvSpPr txBox="1"/>
          <p:nvPr/>
        </p:nvSpPr>
        <p:spPr>
          <a:xfrm>
            <a:off x="5257948" y="1460351"/>
            <a:ext cx="7568904" cy="838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800">
                <a:solidFill>
                  <a:srgbClr val="000000"/>
                </a:solidFill>
              </a:defRPr>
            </a:pPr>
            <a:r>
              <a:t>=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 baseline="31999"/>
              <a:t>st</a:t>
            </a:r>
            <a:r>
              <a:t> ionization energy (IE</a:t>
            </a:r>
            <a:r>
              <a:rPr baseline="-5999"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3"/>
      <p:bldP build="whole" bldLvl="1" animBg="1" rev="0" advAuto="0" spid="150" grpId="1"/>
      <p:bldP build="whole" bldLvl="1" animBg="1" rev="0" advAuto="0" spid="14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56382" y="0"/>
            <a:ext cx="13216701" cy="9397472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The energy needed to ionize a hydrogen atom is related to the highest energy emission line found in the Lyman series (UV region),"/>
          <p:cNvSpPr txBox="1"/>
          <p:nvPr>
            <p:ph type="subTitle" sz="half" idx="1"/>
          </p:nvPr>
        </p:nvSpPr>
        <p:spPr>
          <a:xfrm>
            <a:off x="5727700" y="1785094"/>
            <a:ext cx="6858000" cy="3821212"/>
          </a:xfrm>
          <a:prstGeom prst="rect">
            <a:avLst/>
          </a:prstGeom>
        </p:spPr>
        <p:txBody>
          <a:bodyPr/>
          <a:lstStyle>
            <a:lvl1pPr algn="just">
              <a:defRPr sz="5000">
                <a:solidFill>
                  <a:srgbClr val="FF2600"/>
                </a:solidFill>
              </a:defRPr>
            </a:lvl1pPr>
          </a:lstStyle>
          <a:p>
            <a:pPr/>
            <a:r>
              <a:t>The energy needed to ionize a hydrogen atom is related to the highest energy emission line found in the Lyman series (UV region),</a:t>
            </a:r>
          </a:p>
        </p:txBody>
      </p:sp>
      <p:sp>
        <p:nvSpPr>
          <p:cNvPr id="155" name="when an electron falls from n= ∞  to n=1."/>
          <p:cNvSpPr txBox="1"/>
          <p:nvPr/>
        </p:nvSpPr>
        <p:spPr>
          <a:xfrm>
            <a:off x="6134100" y="5595094"/>
            <a:ext cx="6858000" cy="1967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defRPr sz="5000">
                <a:solidFill>
                  <a:srgbClr val="FF2600"/>
                </a:solidFill>
              </a:defRPr>
            </a:pPr>
            <a:r>
              <a:t>when an electron falls from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n= ∞  to n=1.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4" grpId="1"/>
      <p:bldP build="whole" bldLvl="1" animBg="1" rev="0" advAuto="0" spid="155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ractice:…"/>
          <p:cNvSpPr txBox="1"/>
          <p:nvPr>
            <p:ph type="subTitle" sz="half" idx="1"/>
          </p:nvPr>
        </p:nvSpPr>
        <p:spPr>
          <a:xfrm>
            <a:off x="698500" y="565894"/>
            <a:ext cx="11277600" cy="3897412"/>
          </a:xfrm>
          <a:prstGeom prst="rect">
            <a:avLst/>
          </a:prstGeom>
        </p:spPr>
        <p:txBody>
          <a:bodyPr/>
          <a:lstStyle/>
          <a:p>
            <a:pPr algn="just">
              <a:defRPr sz="5000"/>
            </a:pPr>
            <a:r>
              <a:t>Practice:</a:t>
            </a:r>
          </a:p>
          <a:p>
            <a:pPr algn="just">
              <a:defRPr sz="5000"/>
            </a:pPr>
            <a:r>
              <a:t>a. Calculate the first ionization energy, in kJ/mol, for hydrogen given its shortest wavelength line in the Lyman series is 91.16 nm.</a:t>
            </a:r>
          </a:p>
        </p:txBody>
      </p:sp>
      <p:sp>
        <p:nvSpPr>
          <p:cNvPr id="158" name="b. What is the frequency of this radiation in hertz (Hz)?"/>
          <p:cNvSpPr txBox="1"/>
          <p:nvPr/>
        </p:nvSpPr>
        <p:spPr>
          <a:xfrm>
            <a:off x="698500" y="4706094"/>
            <a:ext cx="11277600" cy="3897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algn="just">
              <a:defRPr sz="5000"/>
            </a:pPr>
            <a:r>
              <a:t>b. What is the frequency of this radiation in hertz (Hz)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