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8" name="Body Level One…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SzTx/>
              <a:buNone/>
              <a:defRPr sz="3600"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>
              <a:spcBef>
                <a:spcPts val="0"/>
              </a:spcBef>
              <a:buSzTx/>
              <a:buNone/>
              <a:defRPr sz="3600"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>
              <a:spcBef>
                <a:spcPts val="0"/>
              </a:spcBef>
              <a:buSzTx/>
              <a:buNone/>
              <a:defRPr sz="3600"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>
              <a:spcBef>
                <a:spcPts val="0"/>
              </a:spcBef>
              <a:buSzTx/>
              <a:buNone/>
              <a:defRPr sz="3600"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>
              <a:spcBef>
                <a:spcPts val="0"/>
              </a:spcBef>
              <a:buSzTx/>
              <a:buNone/>
              <a:defRPr sz="36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/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/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olute: a substance that dissolves in another…"/>
          <p:cNvSpPr/>
          <p:nvPr/>
        </p:nvSpPr>
        <p:spPr>
          <a:xfrm>
            <a:off x="449622" y="1739900"/>
            <a:ext cx="11665290" cy="718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42900" indent="-342900" algn="l">
              <a:buSzPct val="100000"/>
              <a:buChar char="•"/>
              <a:defRPr sz="5400">
                <a:latin typeface="Gill Sans"/>
                <a:ea typeface="Gill Sans"/>
                <a:cs typeface="Gill Sans"/>
                <a:sym typeface="Gill Sans"/>
              </a:defRPr>
            </a:pPr>
            <a:r>
              <a:t>Solute: a substance that dissolves in another</a:t>
            </a:r>
          </a:p>
          <a:p>
            <a:pPr marL="342900" indent="-342900" algn="l">
              <a:buSzPct val="100000"/>
              <a:buChar char="•"/>
              <a:defRPr sz="5400">
                <a:latin typeface="Gill Sans"/>
                <a:ea typeface="Gill Sans"/>
                <a:cs typeface="Gill Sans"/>
                <a:sym typeface="Gill Sans"/>
              </a:defRPr>
            </a:pPr>
            <a:r>
              <a:t>Solvent: the substance that dissolves a solute</a:t>
            </a:r>
          </a:p>
          <a:p>
            <a:pPr marL="342900" indent="-342900" algn="l">
              <a:buSzPct val="100000"/>
              <a:buChar char="•"/>
              <a:defRPr sz="5400">
                <a:latin typeface="Gill Sans"/>
                <a:ea typeface="Gill Sans"/>
                <a:cs typeface="Gill Sans"/>
                <a:sym typeface="Gill Sans"/>
              </a:defRPr>
            </a:pPr>
            <a:r>
              <a:t>Solution: a homogeneous mixture</a:t>
            </a:r>
          </a:p>
          <a:p>
            <a:pPr marL="342900" indent="-342900" algn="l">
              <a:buSzPct val="100000"/>
              <a:buChar char="•"/>
              <a:defRPr sz="5400">
                <a:latin typeface="Gill Sans"/>
                <a:ea typeface="Gill Sans"/>
                <a:cs typeface="Gill Sans"/>
                <a:sym typeface="Gill Sans"/>
              </a:defRPr>
            </a:pPr>
            <a:r>
              <a:t>Stock Solution:	A chemical solution of known concentration, usually diluted before using.</a:t>
            </a:r>
          </a:p>
          <a:p>
            <a:pPr marL="342900" indent="-342900" algn="l">
              <a:buSzPct val="100000"/>
              <a:buChar char="•"/>
              <a:defRPr sz="5400">
                <a:latin typeface="Gill Sans"/>
                <a:ea typeface="Gill Sans"/>
                <a:cs typeface="Gill Sans"/>
                <a:sym typeface="Gill Sans"/>
              </a:defRPr>
            </a:pPr>
            <a:r>
              <a:t>Aliquot:  a portion or sample.</a:t>
            </a:r>
          </a:p>
        </p:txBody>
      </p:sp>
      <p:sp>
        <p:nvSpPr>
          <p:cNvPr id="129" name="Ion Concentrations (Modern Chem 12.3)"/>
          <p:cNvSpPr/>
          <p:nvPr/>
        </p:nvSpPr>
        <p:spPr>
          <a:xfrm>
            <a:off x="399714" y="245533"/>
            <a:ext cx="11765104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5400" u="sng">
                <a:latin typeface="Gill Sans"/>
                <a:ea typeface="Gill Sans"/>
                <a:cs typeface="Gill Sans"/>
                <a:sym typeface="Gill Sans"/>
              </a:defRPr>
            </a:pPr>
            <a:r>
              <a:t>Ion Concentrations</a:t>
            </a:r>
            <a:r>
              <a:rPr u="none"/>
              <a:t> (Modern Chem 12.3)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pastedGraphic.pdf" descr="pastedGraphic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43566" y="2801689"/>
            <a:ext cx="9880601" cy="5598022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When solving concentration problems…"/>
          <p:cNvSpPr/>
          <p:nvPr/>
        </p:nvSpPr>
        <p:spPr>
          <a:xfrm>
            <a:off x="162350" y="1316566"/>
            <a:ext cx="11798686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5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When solving concentration problems…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ractice Problem:…"/>
          <p:cNvSpPr/>
          <p:nvPr/>
        </p:nvSpPr>
        <p:spPr>
          <a:xfrm>
            <a:off x="237955" y="270933"/>
            <a:ext cx="11665290" cy="561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5400">
                <a:latin typeface="Gill Sans"/>
                <a:ea typeface="Gill Sans"/>
                <a:cs typeface="Gill Sans"/>
                <a:sym typeface="Gill Sans"/>
              </a:defRPr>
            </a:pPr>
            <a:r>
              <a:t>Practice Problem:</a:t>
            </a:r>
          </a:p>
          <a:p>
            <a:pPr algn="l">
              <a:defRPr sz="5400">
                <a:latin typeface="Gill Sans"/>
                <a:ea typeface="Gill Sans"/>
                <a:cs typeface="Gill Sans"/>
                <a:sym typeface="Gill Sans"/>
              </a:defRPr>
            </a:pPr>
            <a:r>
              <a:t>A solution is prepared by dissolving 5.00 g of FeCl</a:t>
            </a:r>
            <a:r>
              <a:rPr baseline="-5999"/>
              <a:t>3</a:t>
            </a:r>
            <a:r>
              <a:t> in enough water to make 100.0 mL of stock solution.  A 20.0 mL aliquot (portion) of this stock solution is then removed and added to 230.0 mL of water.</a:t>
            </a:r>
          </a:p>
        </p:txBody>
      </p:sp>
      <p:sp>
        <p:nvSpPr>
          <p:cNvPr id="135" name="What is the concentration of each ion in the final solution?"/>
          <p:cNvSpPr/>
          <p:nvPr/>
        </p:nvSpPr>
        <p:spPr>
          <a:xfrm>
            <a:off x="1608720" y="6113035"/>
            <a:ext cx="9685760" cy="172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What is the concentration of each ion in the final solution?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5" grpId="1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