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  <Override PartName="/ppt/media/media2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ubTitle" sz="quarter" idx="1"/>
          </p:nvPr>
        </p:nvSpPr>
        <p:spPr>
          <a:xfrm>
            <a:off x="1206500" y="444500"/>
            <a:ext cx="10591800" cy="1346200"/>
          </a:xfrm>
          <a:prstGeom prst="rect">
            <a:avLst/>
          </a:prstGeom>
        </p:spPr>
        <p:txBody>
          <a:bodyPr/>
          <a:lstStyle/>
          <a:p>
            <a:pPr>
              <a:defRPr sz="7900"/>
            </a:pPr>
            <a:r>
              <a:t>Unit 4: Ionic Bonding</a:t>
            </a:r>
          </a:p>
          <a:p>
            <a:pPr>
              <a:defRPr sz="7900"/>
            </a:pPr>
          </a:p>
          <a:p>
            <a:pPr>
              <a:defRPr sz="7900"/>
            </a:pPr>
            <a:r>
              <a:t> </a:t>
            </a:r>
          </a:p>
        </p:txBody>
      </p:sp>
      <p:pic>
        <p:nvPicPr>
          <p:cNvPr id="138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100" y="2286000"/>
            <a:ext cx="10883900" cy="4141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ubTitle" sz="quarter" idx="1"/>
          </p:nvPr>
        </p:nvSpPr>
        <p:spPr>
          <a:xfrm>
            <a:off x="1879600" y="-165100"/>
            <a:ext cx="8966200" cy="1054100"/>
          </a:xfrm>
          <a:prstGeom prst="rect">
            <a:avLst/>
          </a:prstGeom>
        </p:spPr>
        <p:txBody>
          <a:bodyPr/>
          <a:lstStyle>
            <a:lvl1pPr algn="l">
              <a:defRPr sz="6500"/>
            </a:lvl1pPr>
          </a:lstStyle>
          <a:p>
            <a:pPr/>
            <a:r>
              <a:t>Naming ionic compounds</a:t>
            </a:r>
          </a:p>
        </p:txBody>
      </p:sp>
      <p:sp>
        <p:nvSpPr>
          <p:cNvPr id="164" name="Shape 164"/>
          <p:cNvSpPr/>
          <p:nvPr/>
        </p:nvSpPr>
        <p:spPr>
          <a:xfrm>
            <a:off x="143933" y="889000"/>
            <a:ext cx="9944101" cy="201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30000"/>
              </a:lnSpc>
              <a:defRPr sz="5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1.</a:t>
            </a:r>
            <a:r>
              <a:t> Binary ionic compounds</a:t>
            </a:r>
          </a:p>
          <a:p>
            <a:pPr algn="l">
              <a:lnSpc>
                <a:spcPct val="130000"/>
              </a:lnSpc>
              <a:defRPr sz="5800"/>
            </a:pPr>
            <a:r>
              <a:t>	(only two elements):</a:t>
            </a:r>
          </a:p>
        </p:txBody>
      </p:sp>
      <p:sp>
        <p:nvSpPr>
          <p:cNvPr id="165" name="Shape 165"/>
          <p:cNvSpPr/>
          <p:nvPr/>
        </p:nvSpPr>
        <p:spPr>
          <a:xfrm>
            <a:off x="5612581" y="5293783"/>
            <a:ext cx="7090421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800"/>
            </a:pPr>
            <a:r>
              <a:t>name nonmetal</a:t>
            </a:r>
          </a:p>
          <a:p>
            <a:pPr algn="l">
              <a:defRPr sz="5800"/>
            </a:pPr>
            <a:r>
              <a:t>(adding the suffix “ide”)</a:t>
            </a:r>
          </a:p>
        </p:txBody>
      </p:sp>
      <p:sp>
        <p:nvSpPr>
          <p:cNvPr id="166" name="Shape 166"/>
          <p:cNvSpPr/>
          <p:nvPr/>
        </p:nvSpPr>
        <p:spPr>
          <a:xfrm>
            <a:off x="383838" y="4122208"/>
            <a:ext cx="76454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40000"/>
              </a:lnSpc>
              <a:defRPr sz="6000"/>
            </a:pPr>
            <a:r>
              <a:t>To name compound:</a:t>
            </a:r>
          </a:p>
          <a:p>
            <a:pPr algn="l">
              <a:lnSpc>
                <a:spcPct val="140000"/>
              </a:lnSpc>
              <a:defRPr sz="6000"/>
            </a:pPr>
            <a:r>
              <a:t>  name metal  + </a:t>
            </a:r>
          </a:p>
        </p:txBody>
      </p:sp>
      <p:sp>
        <p:nvSpPr>
          <p:cNvPr id="167" name="Shape 167"/>
          <p:cNvSpPr/>
          <p:nvPr/>
        </p:nvSpPr>
        <p:spPr>
          <a:xfrm>
            <a:off x="1117646" y="2992966"/>
            <a:ext cx="1076950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130000"/>
              </a:lnSpc>
              <a:defRPr sz="5900"/>
            </a:pPr>
            <a:r>
              <a:t>metal (cation)  +  nonmetal (anion)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4"/>
      <p:bldP build="p" bldLvl="5" animBg="1" rev="0" advAuto="0" spid="164" grpId="1"/>
      <p:bldP build="p" bldLvl="5" animBg="1" rev="0" advAuto="0" spid="166" grpId="3"/>
      <p:bldP build="whole" bldLvl="1" animBg="1" rev="0" advAuto="0" spid="16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Table 169"/>
          <p:cNvGraphicFramePr/>
          <p:nvPr/>
        </p:nvGraphicFramePr>
        <p:xfrm>
          <a:off x="1397000" y="1682750"/>
          <a:ext cx="10501313" cy="74912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51205"/>
                <a:gridCol w="7637406"/>
              </a:tblGrid>
              <a:tr h="106836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Formula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Name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</a:tr>
              <a:tr h="10683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sodium chloride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0683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MgCl</a:t>
                      </a:r>
                      <a:r>
                        <a:rPr baseline="-5999" sz="4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magnesium chloride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0683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Al</a:t>
                      </a:r>
                      <a:r>
                        <a:rPr baseline="-5999" sz="4100"/>
                        <a:t>2</a:t>
                      </a:r>
                      <a:r>
                        <a:rPr sz="4100"/>
                        <a:t>O</a:t>
                      </a:r>
                      <a:r>
                        <a:rPr baseline="-5999" sz="4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aluminum oxide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0683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Na</a:t>
                      </a:r>
                      <a:r>
                        <a:rPr baseline="-5999" sz="4100"/>
                        <a:t>3</a:t>
                      </a:r>
                      <a:r>
                        <a:rPr sz="4100"/>
                        <a:t>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sodium nitride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068368">
                <a:tc>
                  <a:txBody>
                    <a:bodyPr/>
                    <a:lstStyle/>
                    <a:p>
                      <a:pPr defTabSz="914400">
                        <a:lnSpc>
                          <a:spcPct val="15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1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calcium oxide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0683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1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K</a:t>
                      </a:r>
                      <a:r>
                        <a:rPr baseline="-5999"/>
                        <a:t>2</a:t>
                      </a:r>
                      <a:r>
                        <a:t>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potassium sulfide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0" name="Shape 170"/>
          <p:cNvSpPr/>
          <p:nvPr/>
        </p:nvSpPr>
        <p:spPr>
          <a:xfrm>
            <a:off x="576403" y="431800"/>
            <a:ext cx="6067581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500"/>
            </a:lvl1pPr>
          </a:lstStyle>
          <a:p>
            <a:pPr/>
            <a:r>
              <a:t>Examples: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77800" y="1143000"/>
            <a:ext cx="11988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ct val="130000"/>
              </a:lnSpc>
              <a:defRPr sz="62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2.</a:t>
            </a:r>
            <a:r>
              <a:t> Ionic compounds containing a polyatomic ion:</a:t>
            </a:r>
          </a:p>
          <a:p>
            <a:pPr algn="l">
              <a:lnSpc>
                <a:spcPct val="130000"/>
              </a:lnSpc>
              <a:defRPr sz="6200"/>
            </a:pPr>
            <a:r>
              <a:t>	(only two elements):</a:t>
            </a:r>
          </a:p>
        </p:txBody>
      </p:sp>
      <p:sp>
        <p:nvSpPr>
          <p:cNvPr id="173" name="Shape 173"/>
          <p:cNvSpPr/>
          <p:nvPr/>
        </p:nvSpPr>
        <p:spPr>
          <a:xfrm>
            <a:off x="5947015" y="5099050"/>
            <a:ext cx="68580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100"/>
            </a:lvl1pPr>
          </a:lstStyle>
          <a:p>
            <a:pPr/>
            <a:r>
              <a:t>name polyatomic ion</a:t>
            </a:r>
          </a:p>
        </p:txBody>
      </p:sp>
      <p:sp>
        <p:nvSpPr>
          <p:cNvPr id="174" name="Shape 174"/>
          <p:cNvSpPr/>
          <p:nvPr/>
        </p:nvSpPr>
        <p:spPr>
          <a:xfrm>
            <a:off x="379605" y="3702050"/>
            <a:ext cx="7645401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40000"/>
              </a:lnSpc>
              <a:defRPr sz="6300"/>
            </a:pPr>
            <a:r>
              <a:t>To name compound:</a:t>
            </a:r>
          </a:p>
          <a:p>
            <a:pPr algn="l">
              <a:lnSpc>
                <a:spcPct val="140000"/>
              </a:lnSpc>
              <a:defRPr sz="6300"/>
            </a:pPr>
            <a:r>
              <a:t>  name metal  +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  <p:bldP build="whole" bldLvl="1" animBg="1" rev="0" advAuto="0" spid="173" grpId="3"/>
      <p:bldP build="p" bldLvl="5" animBg="1" rev="0" advAuto="0" spid="17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6"/>
          <p:cNvGraphicFramePr/>
          <p:nvPr/>
        </p:nvGraphicFramePr>
        <p:xfrm>
          <a:off x="1481666" y="1861409"/>
          <a:ext cx="10501314" cy="74912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51205"/>
                <a:gridCol w="7637406"/>
              </a:tblGrid>
              <a:tr h="124643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Formula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Name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Na</a:t>
                      </a:r>
                      <a:r>
                        <a:rPr baseline="-5999" sz="4100"/>
                        <a:t>3</a:t>
                      </a:r>
                      <a:r>
                        <a:rPr sz="4100"/>
                        <a:t>PO</a:t>
                      </a:r>
                      <a:r>
                        <a:rPr baseline="-5999" sz="4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sodium phoshate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41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Ca(OH)</a:t>
                      </a:r>
                      <a:r>
                        <a:rPr baseline="-5999" sz="2733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Al</a:t>
                      </a:r>
                      <a:r>
                        <a:rPr baseline="-5999" sz="4100"/>
                        <a:t>2</a:t>
                      </a:r>
                      <a:r>
                        <a:rPr sz="4100"/>
                        <a:t>(SO</a:t>
                      </a:r>
                      <a:r>
                        <a:rPr baseline="-5999" sz="4100"/>
                        <a:t>4</a:t>
                      </a:r>
                      <a:r>
                        <a:rPr sz="4100"/>
                        <a:t>)</a:t>
                      </a:r>
                      <a:r>
                        <a:rPr baseline="-5999" sz="4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NH</a:t>
                      </a:r>
                      <a:r>
                        <a:rPr baseline="-5999" sz="4100"/>
                        <a:t>4</a:t>
                      </a:r>
                      <a:r>
                        <a:rPr sz="4100"/>
                        <a:t>NO</a:t>
                      </a:r>
                      <a:r>
                        <a:rPr baseline="-5999" sz="4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NH</a:t>
                      </a:r>
                      <a:r>
                        <a:rPr baseline="-5999" sz="4100"/>
                        <a:t>4</a:t>
                      </a:r>
                      <a:r>
                        <a:rPr sz="4100"/>
                        <a:t>HSO</a:t>
                      </a:r>
                      <a:r>
                        <a:rPr baseline="-5999" sz="4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5000"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7" name="Shape 177"/>
          <p:cNvSpPr/>
          <p:nvPr/>
        </p:nvSpPr>
        <p:spPr>
          <a:xfrm>
            <a:off x="559470" y="465666"/>
            <a:ext cx="606758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500"/>
            </a:lvl1pPr>
          </a:lstStyle>
          <a:p>
            <a:pPr/>
            <a:r>
              <a:t>Examples: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 179"/>
          <p:cNvGraphicFramePr/>
          <p:nvPr/>
        </p:nvGraphicFramePr>
        <p:xfrm>
          <a:off x="1481666" y="1861409"/>
          <a:ext cx="10501314" cy="74912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51205"/>
                <a:gridCol w="7637406"/>
              </a:tblGrid>
              <a:tr h="124643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Formula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Name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Na</a:t>
                      </a:r>
                      <a:r>
                        <a:rPr baseline="-5999" sz="4100"/>
                        <a:t>3</a:t>
                      </a:r>
                      <a:r>
                        <a:rPr sz="4100"/>
                        <a:t>PO</a:t>
                      </a:r>
                      <a:r>
                        <a:rPr baseline="-5999" sz="4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sodium phoshate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41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Ca(OH)</a:t>
                      </a:r>
                      <a:r>
                        <a:rPr baseline="-5999" sz="2733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calcium hydroxide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Al</a:t>
                      </a:r>
                      <a:r>
                        <a:rPr baseline="-5999" sz="4100"/>
                        <a:t>2</a:t>
                      </a:r>
                      <a:r>
                        <a:rPr sz="4100"/>
                        <a:t>(SO</a:t>
                      </a:r>
                      <a:r>
                        <a:rPr baseline="-5999" sz="4100"/>
                        <a:t>4</a:t>
                      </a:r>
                      <a:r>
                        <a:rPr sz="4100"/>
                        <a:t>)</a:t>
                      </a:r>
                      <a:r>
                        <a:rPr baseline="-5999" sz="4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aluminum sulfate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NH</a:t>
                      </a:r>
                      <a:r>
                        <a:rPr baseline="-5999" sz="4100"/>
                        <a:t>4</a:t>
                      </a:r>
                      <a:r>
                        <a:rPr sz="4100"/>
                        <a:t>NO</a:t>
                      </a:r>
                      <a:r>
                        <a:rPr baseline="-5999" sz="4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ammonium nitrate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46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NH</a:t>
                      </a:r>
                      <a:r>
                        <a:rPr baseline="-5999" sz="4100"/>
                        <a:t>4</a:t>
                      </a:r>
                      <a:r>
                        <a:rPr sz="4100"/>
                        <a:t>HSO</a:t>
                      </a:r>
                      <a:r>
                        <a:rPr baseline="-5999" sz="4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ammonium bisulfate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0" name="Shape 180"/>
          <p:cNvSpPr/>
          <p:nvPr/>
        </p:nvSpPr>
        <p:spPr>
          <a:xfrm>
            <a:off x="559470" y="465666"/>
            <a:ext cx="606758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500"/>
            </a:lvl1pPr>
          </a:lstStyle>
          <a:p>
            <a:pPr/>
            <a:r>
              <a:t>Examples: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93133" y="8466"/>
            <a:ext cx="12024123" cy="244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62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3.</a:t>
            </a:r>
            <a:r>
              <a:t> Ionic compounds containing metals with two possible charges:</a:t>
            </a:r>
          </a:p>
          <a:p>
            <a:pPr algn="l">
              <a:lnSpc>
                <a:spcPct val="130000"/>
              </a:lnSpc>
              <a:defRPr sz="6200"/>
            </a:pPr>
            <a:r>
              <a:t>	(only two elements):</a:t>
            </a:r>
          </a:p>
        </p:txBody>
      </p:sp>
      <p:graphicFrame>
        <p:nvGraphicFramePr>
          <p:cNvPr id="183" name="Table 183"/>
          <p:cNvGraphicFramePr/>
          <p:nvPr/>
        </p:nvGraphicFramePr>
        <p:xfrm>
          <a:off x="329642" y="2969683"/>
          <a:ext cx="12543434" cy="675838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20152"/>
                <a:gridCol w="5588581"/>
                <a:gridCol w="5127346"/>
              </a:tblGrid>
              <a:tr h="137331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Formula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traditional
name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stock
name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</a:tr>
              <a:tr h="1343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FeCl</a:t>
                      </a:r>
                      <a:r>
                        <a:rPr baseline="-5999" sz="4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ferrous chloride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iron(II) chloride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343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FeCl</a:t>
                      </a:r>
                      <a:r>
                        <a:rPr baseline="-5999" sz="4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ferric chloride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iron(III) chloride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343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PbS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plumbous sulfide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lead(II) sulfide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3430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PbS</a:t>
                      </a:r>
                      <a:r>
                        <a:rPr baseline="-5999" sz="4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plumbic sulfide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lead(IV) sulfide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4" name="Shape 184"/>
          <p:cNvSpPr/>
          <p:nvPr/>
        </p:nvSpPr>
        <p:spPr>
          <a:xfrm>
            <a:off x="254670" y="1938866"/>
            <a:ext cx="606758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500"/>
            </a:lvl1pPr>
          </a:lstStyle>
          <a:p>
            <a:pPr/>
            <a:r>
              <a:t>Examples: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7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p" bldLvl="5" animBg="1" rev="0" advAuto="0" spid="182" grpId="1"/>
      <p:bldP build="whole" bldLvl="1" animBg="1" rev="0" advAuto="0" spid="18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ctrTitle"/>
          </p:nvPr>
        </p:nvSpPr>
        <p:spPr>
          <a:xfrm>
            <a:off x="990600" y="584200"/>
            <a:ext cx="11367228" cy="6065640"/>
          </a:xfrm>
          <a:prstGeom prst="rect">
            <a:avLst/>
          </a:prstGeom>
        </p:spPr>
        <p:txBody>
          <a:bodyPr anchor="t"/>
          <a:lstStyle/>
          <a:p>
            <a:pPr>
              <a:defRPr sz="8900"/>
            </a:pPr>
            <a:r>
              <a:t>Section 7.1</a:t>
            </a:r>
          </a:p>
          <a:p>
            <a:pPr>
              <a:defRPr sz="8900"/>
            </a:pPr>
            <a:r>
              <a:t>(Pages 207-215)</a:t>
            </a:r>
          </a:p>
          <a:p>
            <a:pPr>
              <a:defRPr sz="8900"/>
            </a:pPr>
            <a:r>
              <a:t>Chemical Formulas</a:t>
            </a:r>
          </a:p>
          <a:p>
            <a:pPr>
              <a:defRPr sz="8900"/>
            </a:pPr>
            <a:r>
              <a:t>for Ionic Compounds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68300" y="1162050"/>
            <a:ext cx="12268200" cy="772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500"/>
            </a:pPr>
            <a:r>
              <a:t>Ionic compound:</a:t>
            </a:r>
          </a:p>
          <a:p>
            <a:pPr algn="l">
              <a:defRPr sz="6500"/>
            </a:pPr>
            <a:r>
              <a:t>A pure substance composed of positive and negative ions combined to give a net charge = 0.</a:t>
            </a:r>
          </a:p>
          <a:p>
            <a:pPr algn="l">
              <a:defRPr sz="6500"/>
            </a:pPr>
          </a:p>
          <a:p>
            <a:pPr algn="l">
              <a:defRPr sz="6500"/>
            </a:pPr>
            <a:r>
              <a:t>Formula unit:</a:t>
            </a:r>
          </a:p>
          <a:p>
            <a:pPr algn="l">
              <a:defRPr sz="6500"/>
            </a:pPr>
            <a:r>
              <a:t>the simplest whole number ratio of ions in an ionic compound.</a:t>
            </a:r>
          </a:p>
        </p:txBody>
      </p:sp>
      <p:sp>
        <p:nvSpPr>
          <p:cNvPr id="143" name="Shape 143"/>
          <p:cNvSpPr/>
          <p:nvPr/>
        </p:nvSpPr>
        <p:spPr>
          <a:xfrm>
            <a:off x="190500" y="-44450"/>
            <a:ext cx="57531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100"/>
            </a:lvl1pPr>
          </a:lstStyle>
          <a:p>
            <a:pPr/>
            <a:r>
              <a:t>Important terms: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Na+Cl(lattice)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3017500" cy="9763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3333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NaCl formation 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903200" cy="967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66999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ubTitle" idx="1"/>
          </p:nvPr>
        </p:nvSpPr>
        <p:spPr>
          <a:xfrm>
            <a:off x="228600" y="1143000"/>
            <a:ext cx="12776200" cy="8204200"/>
          </a:xfrm>
          <a:prstGeom prst="rect">
            <a:avLst/>
          </a:prstGeom>
        </p:spPr>
        <p:txBody>
          <a:bodyPr/>
          <a:lstStyle/>
          <a:p>
            <a:pPr algn="l">
              <a:defRPr sz="6000"/>
            </a:pPr>
            <a:r>
              <a:t>1.) monatomic ions (a single atom).</a:t>
            </a:r>
          </a:p>
          <a:p>
            <a:pPr algn="l">
              <a:defRPr sz="6000"/>
            </a:pPr>
            <a:r>
              <a:t>2.) polyatomic ions (contains 2 or more atoms.)</a:t>
            </a:r>
          </a:p>
          <a:p>
            <a:pPr algn="l">
              <a:defRPr sz="6000"/>
            </a:pPr>
          </a:p>
          <a:p>
            <a:pPr>
              <a:defRPr sz="6000"/>
            </a:pPr>
            <a:r>
              <a:t>Note: many polyatomic ions are "oxyanions" (containing oxygen).</a:t>
            </a:r>
          </a:p>
          <a:p>
            <a:pPr algn="l">
              <a:defRPr sz="6000"/>
            </a:pPr>
          </a:p>
          <a:p>
            <a:pPr>
              <a:defRPr sz="6000"/>
            </a:pPr>
            <a:r>
              <a:t>[See the back of your periodic table]</a:t>
            </a:r>
          </a:p>
        </p:txBody>
      </p:sp>
      <p:sp>
        <p:nvSpPr>
          <p:cNvPr id="150" name="Shape 150"/>
          <p:cNvSpPr/>
          <p:nvPr/>
        </p:nvSpPr>
        <p:spPr>
          <a:xfrm>
            <a:off x="292100" y="184150"/>
            <a:ext cx="4175312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defRPr sz="5800"/>
            </a:pPr>
            <a:r>
              <a:t>Types of ions: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ubTitle" sz="quarter" idx="1"/>
          </p:nvPr>
        </p:nvSpPr>
        <p:spPr>
          <a:xfrm>
            <a:off x="152400" y="355600"/>
            <a:ext cx="12611100" cy="101600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pPr/>
            <a:r>
              <a:t>Writing formulas for ionic compounds...</a:t>
            </a:r>
          </a:p>
        </p:txBody>
      </p:sp>
      <p:sp>
        <p:nvSpPr>
          <p:cNvPr id="153" name="Shape 153"/>
          <p:cNvSpPr/>
          <p:nvPr/>
        </p:nvSpPr>
        <p:spPr>
          <a:xfrm>
            <a:off x="469900" y="1803400"/>
            <a:ext cx="12407900" cy="668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6700"/>
            </a:pPr>
            <a:r>
              <a:t>Two simple rules:</a:t>
            </a:r>
          </a:p>
          <a:p>
            <a:pPr algn="l">
              <a:defRPr sz="6400"/>
            </a:pPr>
            <a:r>
              <a:t>1.) Write the cation first</a:t>
            </a:r>
          </a:p>
          <a:p>
            <a:pPr algn="l">
              <a:defRPr sz="6400"/>
            </a:pPr>
          </a:p>
          <a:p>
            <a:pPr algn="l">
              <a:defRPr sz="6400"/>
            </a:pPr>
            <a:r>
              <a:t>2.) Combine ions such that the sum of their charges = 0</a:t>
            </a:r>
          </a:p>
          <a:p>
            <a:pPr algn="l">
              <a:defRPr sz="6400"/>
            </a:pPr>
          </a:p>
          <a:p>
            <a:pPr>
              <a:defRPr sz="6400"/>
            </a:pPr>
            <a:r>
              <a:t>[Note: compounds have no charge!]</a:t>
            </a:r>
          </a:p>
          <a:p>
            <a:pPr algn="l">
              <a:defRPr sz="6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ubTitle" sz="quarter" idx="1"/>
          </p:nvPr>
        </p:nvSpPr>
        <p:spPr>
          <a:xfrm>
            <a:off x="152400" y="355600"/>
            <a:ext cx="12611100" cy="101600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pPr/>
            <a:r>
              <a:t>Writing formulas for ionic compounds...</a:t>
            </a:r>
          </a:p>
        </p:txBody>
      </p:sp>
      <p:sp>
        <p:nvSpPr>
          <p:cNvPr id="156" name="Shape 156"/>
          <p:cNvSpPr/>
          <p:nvPr/>
        </p:nvSpPr>
        <p:spPr>
          <a:xfrm>
            <a:off x="298450" y="1735666"/>
            <a:ext cx="12407900" cy="7078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6700"/>
            </a:pPr>
            <a:r>
              <a:t>Two simple rules:</a:t>
            </a:r>
          </a:p>
          <a:p>
            <a:pPr algn="l">
              <a:defRPr sz="6400"/>
            </a:pPr>
            <a:r>
              <a:t>1.) Write the cation first</a:t>
            </a:r>
          </a:p>
          <a:p>
            <a:pPr algn="l">
              <a:defRPr sz="6400"/>
            </a:pPr>
          </a:p>
          <a:p>
            <a:pPr algn="l">
              <a:defRPr sz="6400"/>
            </a:pPr>
            <a:r>
              <a:t>2.) Combine ions such that the sum of their charges = 0</a:t>
            </a:r>
          </a:p>
          <a:p>
            <a:pPr algn="l">
              <a:defRPr sz="6400"/>
            </a:pPr>
          </a:p>
          <a:p>
            <a:pPr>
              <a:defRPr sz="6400"/>
            </a:pPr>
            <a:r>
              <a:t>[Note: compounds have no charge!]</a:t>
            </a:r>
          </a:p>
          <a:p>
            <a:pPr algn="l">
              <a:defRPr sz="6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ubTitle" sz="quarter" idx="1"/>
          </p:nvPr>
        </p:nvSpPr>
        <p:spPr>
          <a:xfrm>
            <a:off x="812800" y="596900"/>
            <a:ext cx="10490200" cy="2082800"/>
          </a:xfrm>
          <a:prstGeom prst="rect">
            <a:avLst/>
          </a:prstGeom>
        </p:spPr>
        <p:txBody>
          <a:bodyPr/>
          <a:lstStyle/>
          <a:p>
            <a:pPr algn="l">
              <a:defRPr sz="5800"/>
            </a:pPr>
            <a:r>
              <a:t>Chemical Formulas indicate the number of atoms in a compound.</a:t>
            </a:r>
          </a:p>
          <a:p>
            <a:pPr algn="l">
              <a:defRPr sz="5800"/>
            </a:pPr>
          </a:p>
        </p:txBody>
      </p:sp>
      <p:sp>
        <p:nvSpPr>
          <p:cNvPr id="159" name="Shape 159"/>
          <p:cNvSpPr/>
          <p:nvPr/>
        </p:nvSpPr>
        <p:spPr>
          <a:xfrm>
            <a:off x="678003" y="2463800"/>
            <a:ext cx="6067581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500"/>
            </a:lvl1pPr>
          </a:lstStyle>
          <a:p>
            <a:pPr/>
            <a:r>
              <a:t>Examples:</a:t>
            </a:r>
          </a:p>
        </p:txBody>
      </p:sp>
      <p:sp>
        <p:nvSpPr>
          <p:cNvPr id="160" name="Shape 160"/>
          <p:cNvSpPr/>
          <p:nvPr/>
        </p:nvSpPr>
        <p:spPr>
          <a:xfrm>
            <a:off x="4268907" y="2609850"/>
            <a:ext cx="127001" cy="431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150000"/>
              </a:lnSpc>
            </a:pPr>
          </a:p>
          <a:p>
            <a:pPr algn="l">
              <a:lnSpc>
                <a:spcPct val="150000"/>
              </a:lnSpc>
            </a:pPr>
            <a:endParaRPr sz="4100"/>
          </a:p>
          <a:p>
            <a:pPr algn="l">
              <a:lnSpc>
                <a:spcPct val="150000"/>
              </a:lnSpc>
            </a:pPr>
            <a:endParaRPr sz="4100"/>
          </a:p>
          <a:p>
            <a:pPr algn="l">
              <a:lnSpc>
                <a:spcPct val="150000"/>
              </a:lnSpc>
            </a:pPr>
            <a:endParaRPr sz="4100"/>
          </a:p>
        </p:txBody>
      </p:sp>
      <p:graphicFrame>
        <p:nvGraphicFramePr>
          <p:cNvPr id="161" name="Table 161"/>
          <p:cNvGraphicFramePr/>
          <p:nvPr/>
        </p:nvGraphicFramePr>
        <p:xfrm>
          <a:off x="4038600" y="2749550"/>
          <a:ext cx="8491538" cy="5702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08324"/>
                <a:gridCol w="6183213"/>
              </a:tblGrid>
              <a:tr h="81461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Formula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sym typeface="Helvetica Light"/>
                        </a:rPr>
                        <a:t>Number of each atom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1 Na, 1 Cl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MgCl</a:t>
                      </a:r>
                      <a:r>
                        <a:rPr baseline="-5999" sz="4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1 Mg, 2 Cl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Al</a:t>
                      </a:r>
                      <a:r>
                        <a:rPr baseline="-5999" sz="4100"/>
                        <a:t>2</a:t>
                      </a:r>
                      <a:r>
                        <a:rPr sz="4100"/>
                        <a:t>O</a:t>
                      </a:r>
                      <a:r>
                        <a:rPr baseline="-5999" sz="4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2 Al, 3 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Na</a:t>
                      </a:r>
                      <a:r>
                        <a:rPr baseline="-5999" sz="4100"/>
                        <a:t>3</a:t>
                      </a:r>
                      <a:r>
                        <a:rPr sz="4100"/>
                        <a:t>PO</a:t>
                      </a:r>
                      <a:r>
                        <a:rPr baseline="-5999" sz="4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3 Na, 1 P, 4 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 defTabSz="914400">
                        <a:lnSpc>
                          <a:spcPct val="15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41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t>Ca(OH)</a:t>
                      </a:r>
                      <a:r>
                        <a:rPr baseline="-5999" sz="2733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1 Ca, 2 O, 2 H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 sz="4200"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4100"/>
                        <a:t>Al</a:t>
                      </a:r>
                      <a:r>
                        <a:rPr baseline="-5999" sz="4100"/>
                        <a:t>2</a:t>
                      </a:r>
                      <a:r>
                        <a:rPr sz="4100"/>
                        <a:t>(SO</a:t>
                      </a:r>
                      <a:r>
                        <a:rPr baseline="-5999" sz="4100"/>
                        <a:t>4</a:t>
                      </a:r>
                      <a:r>
                        <a:rPr sz="4100"/>
                        <a:t>)</a:t>
                      </a:r>
                      <a:r>
                        <a:rPr baseline="-5999" sz="4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  <a:sym typeface="Helvetica Light"/>
                        </a:rPr>
                        <a:t>2 Al, 3 S, 12 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7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1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