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media1.mov" ContentType="video/unknown"/>
  <Override PartName="/ppt/media/media2.mov" ContentType="video/unknown"/>
  <Override PartName="/ppt/media/media3.mo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/>
          <p:nvPr>
            <p:ph type="pic" sz="half" idx="13"/>
          </p:nvPr>
        </p:nvSpPr>
        <p:spPr>
          <a:xfrm>
            <a:off x="6946900" y="1828800"/>
            <a:ext cx="4572000" cy="60960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88" name="Title Text"/>
          <p:cNvSpPr txBox="1"/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sz="quarter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/>
          <p:nvPr>
            <p:ph type="pic" sz="half" idx="13"/>
          </p:nvPr>
        </p:nvSpPr>
        <p:spPr>
          <a:xfrm>
            <a:off x="6946900" y="1828800"/>
            <a:ext cx="4572000" cy="6096000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98" name="Title Text"/>
          <p:cNvSpPr txBox="1"/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sz="quarter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/>
          <p:nvPr>
            <p:ph type="pic" sz="quarter" idx="13"/>
          </p:nvPr>
        </p:nvSpPr>
        <p:spPr>
          <a:xfrm>
            <a:off x="7200900" y="2908300"/>
            <a:ext cx="4064000" cy="54229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9" name="Body Level One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/>
          <p:nvPr>
            <p:ph type="pic" sz="half" idx="13"/>
          </p:nvPr>
        </p:nvSpPr>
        <p:spPr>
          <a:xfrm>
            <a:off x="3454400" y="1803400"/>
            <a:ext cx="6096000" cy="45720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0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/>
          <p:nvPr>
            <p:ph type="pic" sz="half" idx="13"/>
          </p:nvPr>
        </p:nvSpPr>
        <p:spPr>
          <a:xfrm>
            <a:off x="3454400" y="1803400"/>
            <a:ext cx="6096000" cy="4572000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9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3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eriodic Trends: Physical  &amp; Chemical Properties"/>
          <p:cNvSpPr txBox="1"/>
          <p:nvPr/>
        </p:nvSpPr>
        <p:spPr>
          <a:xfrm>
            <a:off x="3289300" y="298449"/>
            <a:ext cx="6426200" cy="457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>
              <a:defRPr sz="7600"/>
            </a:pPr>
            <a:r>
              <a:t>Periodic Trends: Physical  &amp; Chemical Properties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100" y="251883"/>
            <a:ext cx="12674600" cy="4711701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The more reactive halogen is a stronger “oxidizing agent.”"/>
          <p:cNvSpPr txBox="1"/>
          <p:nvPr/>
        </p:nvSpPr>
        <p:spPr>
          <a:xfrm>
            <a:off x="853450" y="5482166"/>
            <a:ext cx="10586700" cy="210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900"/>
            </a:lvl1pPr>
          </a:lstStyle>
          <a:p>
            <a:pPr/>
            <a:r>
              <a:t>The more reactive halogen is a stronger “oxidizing agent.”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100" y="251883"/>
            <a:ext cx="5410966" cy="20114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" name="Group"/>
          <p:cNvGrpSpPr/>
          <p:nvPr/>
        </p:nvGrpSpPr>
        <p:grpSpPr>
          <a:xfrm>
            <a:off x="334292" y="2700866"/>
            <a:ext cx="12048349" cy="3336203"/>
            <a:chOff x="0" y="0"/>
            <a:chExt cx="12048347" cy="3336201"/>
          </a:xfrm>
        </p:grpSpPr>
        <p:sp>
          <p:nvSpPr>
            <p:cNvPr id="189" name="Cl2(g)  +  NaF(aq)  —&gt;"/>
            <p:cNvSpPr txBox="1"/>
            <p:nvPr/>
          </p:nvSpPr>
          <p:spPr>
            <a:xfrm>
              <a:off x="105501" y="1248628"/>
              <a:ext cx="7158388" cy="941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>
                <a:defRPr sz="5400"/>
              </a:pPr>
              <a:r>
                <a:t>Cl</a:t>
              </a:r>
              <a:r>
                <a:rPr baseline="-5999"/>
                <a:t>2</a:t>
              </a:r>
              <a:r>
                <a:t>(g)  +  NaF(aq)  </a:t>
              </a: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—&gt;</a:t>
              </a:r>
              <a:r>
                <a:t>  </a:t>
              </a:r>
            </a:p>
          </p:txBody>
        </p:sp>
        <p:sp>
          <p:nvSpPr>
            <p:cNvPr id="190" name="Best example: Single replacement reactions"/>
            <p:cNvSpPr txBox="1"/>
            <p:nvPr/>
          </p:nvSpPr>
          <p:spPr>
            <a:xfrm>
              <a:off x="0" y="0"/>
              <a:ext cx="12048348" cy="9027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5400"/>
              </a:lvl1pPr>
            </a:lstStyle>
            <a:p>
              <a:pPr/>
              <a:r>
                <a:t>Best example: Single replacement reactions</a:t>
              </a:r>
            </a:p>
          </p:txBody>
        </p:sp>
        <p:sp>
          <p:nvSpPr>
            <p:cNvPr id="191" name="Cl2(g) +   NaBr(aq)  —&gt;"/>
            <p:cNvSpPr txBox="1"/>
            <p:nvPr/>
          </p:nvSpPr>
          <p:spPr>
            <a:xfrm>
              <a:off x="34243" y="2394426"/>
              <a:ext cx="7300905" cy="941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>
                <a:defRPr sz="5400"/>
              </a:pPr>
              <a:r>
                <a:t>Cl</a:t>
              </a:r>
              <a:r>
                <a:rPr baseline="-5999"/>
                <a:t>2</a:t>
              </a:r>
              <a:r>
                <a:t>(g) +   NaBr(aq)  </a:t>
              </a: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—&gt;</a:t>
              </a:r>
              <a:r>
                <a:t>  </a:t>
              </a:r>
            </a:p>
          </p:txBody>
        </p:sp>
      </p:grpSp>
      <p:sp>
        <p:nvSpPr>
          <p:cNvPr id="193" name="Br2(l) +    NaCl(aq)"/>
          <p:cNvSpPr txBox="1"/>
          <p:nvPr/>
        </p:nvSpPr>
        <p:spPr>
          <a:xfrm>
            <a:off x="7326699" y="5078050"/>
            <a:ext cx="5680956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5400"/>
            </a:pPr>
            <a:r>
              <a:t>Br</a:t>
            </a:r>
            <a:r>
              <a:rPr baseline="-5999"/>
              <a:t>2</a:t>
            </a:r>
            <a:r>
              <a:t>(l) +    NaCl(aq) </a:t>
            </a:r>
          </a:p>
        </p:txBody>
      </p:sp>
      <p:sp>
        <p:nvSpPr>
          <p:cNvPr id="194" name="No rxn"/>
          <p:cNvSpPr txBox="1"/>
          <p:nvPr/>
        </p:nvSpPr>
        <p:spPr>
          <a:xfrm>
            <a:off x="7508171" y="4051299"/>
            <a:ext cx="2518955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>
              <a:defRPr sz="5400"/>
            </a:pPr>
            <a:r>
              <a:t>No rxn</a:t>
            </a:r>
          </a:p>
        </p:txBody>
      </p:sp>
      <p:grpSp>
        <p:nvGrpSpPr>
          <p:cNvPr id="197" name="Group"/>
          <p:cNvGrpSpPr/>
          <p:nvPr/>
        </p:nvGrpSpPr>
        <p:grpSpPr>
          <a:xfrm>
            <a:off x="2635249" y="5078050"/>
            <a:ext cx="7446435" cy="889001"/>
            <a:chOff x="0" y="0"/>
            <a:chExt cx="7446433" cy="889000"/>
          </a:xfrm>
        </p:grpSpPr>
        <p:sp>
          <p:nvSpPr>
            <p:cNvPr id="195" name="2"/>
            <p:cNvSpPr txBox="1"/>
            <p:nvPr/>
          </p:nvSpPr>
          <p:spPr>
            <a:xfrm>
              <a:off x="0" y="0"/>
              <a:ext cx="457200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5400" u="sng"/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196" name="2"/>
            <p:cNvSpPr txBox="1"/>
            <p:nvPr/>
          </p:nvSpPr>
          <p:spPr>
            <a:xfrm>
              <a:off x="6989233" y="0"/>
              <a:ext cx="457201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5400" u="sng"/>
              </a:lvl1pPr>
            </a:lstStyle>
            <a:p>
              <a:pPr/>
              <a:r>
                <a:t>2</a:t>
              </a:r>
            </a:p>
          </p:txBody>
        </p:sp>
      </p:grpSp>
      <p:grpSp>
        <p:nvGrpSpPr>
          <p:cNvPr id="200" name="Group"/>
          <p:cNvGrpSpPr/>
          <p:nvPr/>
        </p:nvGrpSpPr>
        <p:grpSpPr>
          <a:xfrm>
            <a:off x="7340600" y="6104801"/>
            <a:ext cx="4876800" cy="3251202"/>
            <a:chOff x="0" y="0"/>
            <a:chExt cx="4876800" cy="3251200"/>
          </a:xfrm>
        </p:grpSpPr>
        <p:sp>
          <p:nvSpPr>
            <p:cNvPr id="198" name="Rectangle"/>
            <p:cNvSpPr/>
            <p:nvPr/>
          </p:nvSpPr>
          <p:spPr>
            <a:xfrm>
              <a:off x="0" y="0"/>
              <a:ext cx="4876800" cy="32512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99" name="(solution turns brown/orange, the color of bromine)"/>
            <p:cNvSpPr txBox="1"/>
            <p:nvPr/>
          </p:nvSpPr>
          <p:spPr>
            <a:xfrm>
              <a:off x="283167" y="0"/>
              <a:ext cx="4310465" cy="325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5400">
                  <a:solidFill>
                    <a:srgbClr val="941100"/>
                  </a:solidFill>
                </a:defRPr>
              </a:lvl1pPr>
            </a:lstStyle>
            <a:p>
              <a:pPr/>
              <a:r>
                <a:t>(solution turns brown/orange, the color of bromine)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5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2" grpId="1"/>
      <p:bldP build="whole" bldLvl="1" animBg="1" rev="0" advAuto="0" spid="193" grpId="3"/>
      <p:bldP build="whole" bldLvl="1" animBg="1" rev="0" advAuto="0" spid="194" grpId="2"/>
      <p:bldP build="whole" bldLvl="1" animBg="1" rev="0" advAuto="0" spid="197" grpId="4"/>
      <p:bldP build="whole" bldLvl="1" animBg="1" rev="0" advAuto="0" spid="200" grpId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Melting Points"/>
          <p:cNvSpPr txBox="1"/>
          <p:nvPr/>
        </p:nvSpPr>
        <p:spPr>
          <a:xfrm>
            <a:off x="461433" y="-57150"/>
            <a:ext cx="6426201" cy="233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>
              <a:defRPr sz="7600"/>
            </a:pPr>
            <a:r>
              <a:t>Melting Points</a:t>
            </a:r>
          </a:p>
        </p:txBody>
      </p:sp>
      <p:sp>
        <p:nvSpPr>
          <p:cNvPr id="140" name="Alkali metals:  metals are held together by metallic bonds."/>
          <p:cNvSpPr txBox="1"/>
          <p:nvPr/>
        </p:nvSpPr>
        <p:spPr>
          <a:xfrm>
            <a:off x="1288107" y="2116666"/>
            <a:ext cx="10428586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500"/>
            </a:pPr>
            <a:r>
              <a:rPr u="sng"/>
              <a:t>Alkali metals</a:t>
            </a:r>
            <a:r>
              <a:t>:  metals are held together by metallic bonds.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metallic bonds.mov" descr="metallic bonds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00249" y="450187"/>
            <a:ext cx="11804302" cy="88532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720001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Melting Points"/>
          <p:cNvSpPr txBox="1"/>
          <p:nvPr/>
        </p:nvSpPr>
        <p:spPr>
          <a:xfrm>
            <a:off x="-46567" y="-74083"/>
            <a:ext cx="6036734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indent="0">
              <a:defRPr sz="7600"/>
            </a:pPr>
            <a:r>
              <a:t>Melting Points</a:t>
            </a:r>
          </a:p>
        </p:txBody>
      </p:sp>
      <p:sp>
        <p:nvSpPr>
          <p:cNvPr id="145" name="1.) Alkali metals: metals are held together by metallic bonds."/>
          <p:cNvSpPr txBox="1"/>
          <p:nvPr/>
        </p:nvSpPr>
        <p:spPr>
          <a:xfrm>
            <a:off x="221307" y="1174665"/>
            <a:ext cx="10428586" cy="1740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500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1.)</a:t>
            </a:r>
            <a:r>
              <a:t> </a:t>
            </a:r>
            <a:r>
              <a:rPr u="sng"/>
              <a:t>Alkali metals</a:t>
            </a:r>
            <a:r>
              <a:t>: metals are held together by metallic bonds.</a:t>
            </a:r>
          </a:p>
        </p:txBody>
      </p:sp>
      <p:sp>
        <p:nvSpPr>
          <p:cNvPr id="146" name="The larger the atom, the weaker the bond and therefore…"/>
          <p:cNvSpPr txBox="1"/>
          <p:nvPr/>
        </p:nvSpPr>
        <p:spPr>
          <a:xfrm>
            <a:off x="289041" y="2859787"/>
            <a:ext cx="12261486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500"/>
            </a:lvl1pPr>
          </a:lstStyle>
          <a:p>
            <a:pPr/>
            <a:r>
              <a:t>The larger the atom, the weaker the bond and therefore…</a:t>
            </a:r>
          </a:p>
        </p:txBody>
      </p:sp>
      <p:sp>
        <p:nvSpPr>
          <p:cNvPr id="147" name="the lower the melting point."/>
          <p:cNvSpPr txBox="1"/>
          <p:nvPr/>
        </p:nvSpPr>
        <p:spPr>
          <a:xfrm>
            <a:off x="4827174" y="3668183"/>
            <a:ext cx="9298153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500"/>
            </a:lvl1pPr>
          </a:lstStyle>
          <a:p>
            <a:pPr/>
            <a:r>
              <a:t>the lower the melting point.</a:t>
            </a:r>
          </a:p>
        </p:txBody>
      </p:sp>
      <p:grpSp>
        <p:nvGrpSpPr>
          <p:cNvPr id="152" name="Group"/>
          <p:cNvGrpSpPr/>
          <p:nvPr/>
        </p:nvGrpSpPr>
        <p:grpSpPr>
          <a:xfrm>
            <a:off x="2779715" y="4707680"/>
            <a:ext cx="7243394" cy="4789975"/>
            <a:chOff x="0" y="0"/>
            <a:chExt cx="7243392" cy="4789973"/>
          </a:xfrm>
        </p:grpSpPr>
        <p:sp>
          <p:nvSpPr>
            <p:cNvPr id="148" name="Li"/>
            <p:cNvSpPr txBox="1"/>
            <p:nvPr/>
          </p:nvSpPr>
          <p:spPr>
            <a:xfrm>
              <a:off x="194716" y="-1"/>
              <a:ext cx="835126" cy="1257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8000"/>
              </a:lvl1pPr>
            </a:lstStyle>
            <a:p>
              <a:pPr/>
              <a:r>
                <a:t>Li</a:t>
              </a:r>
            </a:p>
          </p:txBody>
        </p:sp>
        <p:sp>
          <p:nvSpPr>
            <p:cNvPr id="149" name="Cs"/>
            <p:cNvSpPr txBox="1"/>
            <p:nvPr/>
          </p:nvSpPr>
          <p:spPr>
            <a:xfrm>
              <a:off x="0" y="3532673"/>
              <a:ext cx="1224558" cy="1257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8000"/>
              </a:lvl1pPr>
            </a:lstStyle>
            <a:p>
              <a:pPr/>
              <a:r>
                <a:t>Cs</a:t>
              </a:r>
            </a:p>
          </p:txBody>
        </p:sp>
        <p:sp>
          <p:nvSpPr>
            <p:cNvPr id="150" name="Line"/>
            <p:cNvSpPr/>
            <p:nvPr/>
          </p:nvSpPr>
          <p:spPr>
            <a:xfrm flipH="1">
              <a:off x="612279" y="1191791"/>
              <a:ext cx="1" cy="2413001"/>
            </a:xfrm>
            <a:prstGeom prst="line">
              <a:avLst/>
            </a:prstGeom>
            <a:noFill/>
            <a:ln w="889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51" name="Melting point…"/>
            <p:cNvSpPr txBox="1"/>
            <p:nvPr/>
          </p:nvSpPr>
          <p:spPr>
            <a:xfrm>
              <a:off x="1421534" y="1310377"/>
              <a:ext cx="5821859" cy="241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8000"/>
              </a:pPr>
              <a:r>
                <a:t>Melting point</a:t>
              </a:r>
            </a:p>
            <a:p>
              <a:pPr>
                <a:defRPr sz="8000"/>
              </a:pPr>
              <a:r>
                <a:t>decreases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1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7" grpId="3"/>
      <p:bldP build="whole" bldLvl="1" animBg="1" rev="0" advAuto="0" spid="146" grpId="2"/>
      <p:bldP build="whole" bldLvl="1" animBg="1" rev="0" advAuto="0" spid="152" grpId="4"/>
      <p:bldP build="whole" bldLvl="1" animBg="1" rev="0" advAuto="0" spid="14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2.) Halogens:  held together by very weak dispersion forces."/>
          <p:cNvSpPr txBox="1"/>
          <p:nvPr/>
        </p:nvSpPr>
        <p:spPr>
          <a:xfrm>
            <a:off x="881707" y="118533"/>
            <a:ext cx="10428586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500"/>
            </a:pPr>
            <a:r>
              <a:t>2.) </a:t>
            </a:r>
            <a:r>
              <a:rPr u="sng"/>
              <a:t>Halogens</a:t>
            </a:r>
            <a:r>
              <a:t>:  held together by very weak dispersion forces.</a:t>
            </a:r>
          </a:p>
        </p:txBody>
      </p:sp>
      <p:pic>
        <p:nvPicPr>
          <p:cNvPr id="155" name="dispersion2.mov" descr="dispersion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3866" y="1926415"/>
            <a:ext cx="12937068" cy="36147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0" fill="hold"/>
                                        <p:tgtEl>
                                          <p:spTgt spid="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60326">
                <p:cTn id="11" fill="hold" display="0">
                  <p:stCondLst>
                    <p:cond delay="indefinite"/>
                  </p:stCondLst>
                </p:cTn>
                <p:tgtEl>
                  <p:spTgt spid="155"/>
                </p:tgtEl>
              </p:cMediaNode>
            </p:video>
          </p:childTnLst>
        </p:cTn>
      </p:par>
    </p:tnLst>
    <p:bldLst>
      <p:bldP build="whole" bldLvl="1" animBg="1" rev="0" advAuto="0" spid="15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2.) Halogens:  held together by very weak dispersion forces."/>
          <p:cNvSpPr txBox="1"/>
          <p:nvPr/>
        </p:nvSpPr>
        <p:spPr>
          <a:xfrm>
            <a:off x="276440" y="152400"/>
            <a:ext cx="10428586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500"/>
            </a:pPr>
            <a:r>
              <a:t>2.) </a:t>
            </a:r>
            <a:r>
              <a:rPr u="sng"/>
              <a:t>Halogens</a:t>
            </a:r>
            <a:r>
              <a:t>:  held together by very weak dispersion forces.</a:t>
            </a:r>
          </a:p>
        </p:txBody>
      </p:sp>
      <p:sp>
        <p:nvSpPr>
          <p:cNvPr id="158" name="The smaller the molecule, the weaker the force of attraction…"/>
          <p:cNvSpPr txBox="1"/>
          <p:nvPr/>
        </p:nvSpPr>
        <p:spPr>
          <a:xfrm>
            <a:off x="210790" y="1901824"/>
            <a:ext cx="12016152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500"/>
            </a:lvl1pPr>
          </a:lstStyle>
          <a:p>
            <a:pPr/>
            <a:r>
              <a:t>The smaller the molecule, the weaker the force of attraction…</a:t>
            </a:r>
          </a:p>
        </p:txBody>
      </p:sp>
      <p:grpSp>
        <p:nvGrpSpPr>
          <p:cNvPr id="163" name="Group"/>
          <p:cNvGrpSpPr/>
          <p:nvPr/>
        </p:nvGrpSpPr>
        <p:grpSpPr>
          <a:xfrm>
            <a:off x="3067805" y="4361713"/>
            <a:ext cx="6869190" cy="5150759"/>
            <a:chOff x="0" y="0"/>
            <a:chExt cx="6869189" cy="5150757"/>
          </a:xfrm>
        </p:grpSpPr>
        <p:sp>
          <p:nvSpPr>
            <p:cNvPr id="159" name="F"/>
            <p:cNvSpPr txBox="1"/>
            <p:nvPr/>
          </p:nvSpPr>
          <p:spPr>
            <a:xfrm>
              <a:off x="0" y="0"/>
              <a:ext cx="679351" cy="1320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80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/>
              <a:r>
                <a:t>F</a:t>
              </a:r>
            </a:p>
          </p:txBody>
        </p:sp>
        <p:sp>
          <p:nvSpPr>
            <p:cNvPr id="160" name="I"/>
            <p:cNvSpPr txBox="1"/>
            <p:nvPr/>
          </p:nvSpPr>
          <p:spPr>
            <a:xfrm>
              <a:off x="113357" y="3829957"/>
              <a:ext cx="452637" cy="1320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80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/>
              <a:r>
                <a:t>I</a:t>
              </a:r>
            </a:p>
          </p:txBody>
        </p:sp>
        <p:sp>
          <p:nvSpPr>
            <p:cNvPr id="161" name="Line"/>
            <p:cNvSpPr/>
            <p:nvPr/>
          </p:nvSpPr>
          <p:spPr>
            <a:xfrm flipV="1">
              <a:off x="339675" y="1368425"/>
              <a:ext cx="1" cy="2413000"/>
            </a:xfrm>
            <a:prstGeom prst="line">
              <a:avLst/>
            </a:prstGeom>
            <a:noFill/>
            <a:ln w="1905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62" name="Melting point…"/>
            <p:cNvSpPr txBox="1"/>
            <p:nvPr/>
          </p:nvSpPr>
          <p:spPr>
            <a:xfrm>
              <a:off x="1047330" y="1487011"/>
              <a:ext cx="5821860" cy="241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8000"/>
              </a:pPr>
              <a:r>
                <a:t>Melting point</a:t>
              </a:r>
            </a:p>
            <a:p>
              <a:pPr>
                <a:defRPr sz="8000"/>
              </a:pPr>
              <a:r>
                <a:t>decreases</a:t>
              </a:r>
            </a:p>
          </p:txBody>
        </p:sp>
      </p:grpSp>
      <p:grpSp>
        <p:nvGrpSpPr>
          <p:cNvPr id="166" name="Group"/>
          <p:cNvGrpSpPr/>
          <p:nvPr/>
        </p:nvGrpSpPr>
        <p:grpSpPr>
          <a:xfrm>
            <a:off x="296009" y="2729073"/>
            <a:ext cx="13473917" cy="1582578"/>
            <a:chOff x="0" y="0"/>
            <a:chExt cx="13473915" cy="1582576"/>
          </a:xfrm>
        </p:grpSpPr>
        <p:sp>
          <p:nvSpPr>
            <p:cNvPr id="164" name="and therefore the"/>
            <p:cNvSpPr txBox="1"/>
            <p:nvPr/>
          </p:nvSpPr>
          <p:spPr>
            <a:xfrm>
              <a:off x="5843497" y="0"/>
              <a:ext cx="7630419" cy="901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5500"/>
              </a:lvl1pPr>
            </a:lstStyle>
            <a:p>
              <a:pPr/>
              <a:r>
                <a:t>and therefore the</a:t>
              </a:r>
            </a:p>
          </p:txBody>
        </p:sp>
        <p:sp>
          <p:nvSpPr>
            <p:cNvPr id="165" name="lower the melting point."/>
            <p:cNvSpPr txBox="1"/>
            <p:nvPr/>
          </p:nvSpPr>
          <p:spPr>
            <a:xfrm>
              <a:off x="0" y="680876"/>
              <a:ext cx="6926381" cy="901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5500"/>
              </a:lvl1pPr>
            </a:lstStyle>
            <a:p>
              <a:pPr/>
              <a:r>
                <a:t>lower the melting point.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8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3"/>
      <p:bldP build="whole" bldLvl="1" animBg="1" rev="0" advAuto="0" spid="158" grpId="1"/>
      <p:bldP build="whole" bldLvl="1" animBg="1" rev="0" advAuto="0" spid="166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hemical…"/>
          <p:cNvSpPr txBox="1"/>
          <p:nvPr/>
        </p:nvSpPr>
        <p:spPr>
          <a:xfrm>
            <a:off x="3289300" y="1416050"/>
            <a:ext cx="6426200" cy="233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>
              <a:defRPr sz="7600"/>
            </a:pPr>
            <a:r>
              <a:t>Chemical</a:t>
            </a:r>
          </a:p>
          <a:p>
            <a:pPr lvl="1" indent="0">
              <a:defRPr sz="7600"/>
            </a:pPr>
            <a:r>
              <a:t>Properties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8193" y="467783"/>
            <a:ext cx="12088414" cy="45367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X(s) +   H2O(l)  —&gt;"/>
          <p:cNvSpPr txBox="1"/>
          <p:nvPr/>
        </p:nvSpPr>
        <p:spPr>
          <a:xfrm>
            <a:off x="653688" y="6549941"/>
            <a:ext cx="6014480" cy="927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5400"/>
            </a:pPr>
            <a:r>
              <a:t>X(s) +   H</a:t>
            </a:r>
            <a:r>
              <a:rPr baseline="-5999"/>
              <a:t>2</a:t>
            </a:r>
            <a:r>
              <a:t>O(l)  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—&gt;</a:t>
            </a:r>
            <a:r>
              <a:t> </a:t>
            </a:r>
          </a:p>
        </p:txBody>
      </p:sp>
      <p:sp>
        <p:nvSpPr>
          <p:cNvPr id="173" name="H2(g) +   XOH(aq)"/>
          <p:cNvSpPr txBox="1"/>
          <p:nvPr/>
        </p:nvSpPr>
        <p:spPr>
          <a:xfrm>
            <a:off x="6849783" y="6569158"/>
            <a:ext cx="5370538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5400"/>
            </a:pPr>
            <a:r>
              <a:t>H</a:t>
            </a:r>
            <a:r>
              <a:rPr baseline="-5999"/>
              <a:t>2</a:t>
            </a:r>
            <a:r>
              <a:t>(g) +   XOH(aq)</a:t>
            </a:r>
          </a:p>
        </p:txBody>
      </p:sp>
      <p:sp>
        <p:nvSpPr>
          <p:cNvPr id="174" name="Alkali metal reactivity with water:"/>
          <p:cNvSpPr txBox="1"/>
          <p:nvPr/>
        </p:nvSpPr>
        <p:spPr>
          <a:xfrm>
            <a:off x="1522809" y="193485"/>
            <a:ext cx="9479422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/>
            </a:lvl1pPr>
          </a:lstStyle>
          <a:p>
            <a:pPr/>
            <a:r>
              <a:t>Alkali metal reactivity with water:</a:t>
            </a:r>
          </a:p>
        </p:txBody>
      </p:sp>
      <p:pic>
        <p:nvPicPr>
          <p:cNvPr id="175" name="Alkali metals in water.mov" descr="Alkali metals in water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777066" y="1227666"/>
            <a:ext cx="6722170" cy="5041628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X: any alkali metal"/>
          <p:cNvSpPr txBox="1"/>
          <p:nvPr/>
        </p:nvSpPr>
        <p:spPr>
          <a:xfrm>
            <a:off x="225007" y="7758024"/>
            <a:ext cx="5068938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/>
            </a:lvl1pPr>
          </a:lstStyle>
          <a:p>
            <a:pPr/>
            <a:r>
              <a:t>X: any alkali metal</a:t>
            </a:r>
          </a:p>
        </p:txBody>
      </p:sp>
      <p:grpSp>
        <p:nvGrpSpPr>
          <p:cNvPr id="180" name="Group"/>
          <p:cNvGrpSpPr/>
          <p:nvPr/>
        </p:nvGrpSpPr>
        <p:grpSpPr>
          <a:xfrm>
            <a:off x="174207" y="6569158"/>
            <a:ext cx="9347201" cy="889001"/>
            <a:chOff x="0" y="0"/>
            <a:chExt cx="9347200" cy="889000"/>
          </a:xfrm>
        </p:grpSpPr>
        <p:sp>
          <p:nvSpPr>
            <p:cNvPr id="177" name="2"/>
            <p:cNvSpPr txBox="1"/>
            <p:nvPr/>
          </p:nvSpPr>
          <p:spPr>
            <a:xfrm>
              <a:off x="0" y="0"/>
              <a:ext cx="457200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5400" u="sng"/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178" name="2"/>
            <p:cNvSpPr txBox="1"/>
            <p:nvPr/>
          </p:nvSpPr>
          <p:spPr>
            <a:xfrm>
              <a:off x="2413000" y="0"/>
              <a:ext cx="457200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5400" u="sng"/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179" name="2"/>
            <p:cNvSpPr txBox="1"/>
            <p:nvPr/>
          </p:nvSpPr>
          <p:spPr>
            <a:xfrm>
              <a:off x="8890000" y="0"/>
              <a:ext cx="457200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5400" u="sng"/>
              </a:lvl1pPr>
            </a:lstStyle>
            <a:p>
              <a:pPr/>
              <a:r>
                <a:t>2</a:t>
              </a:r>
            </a:p>
          </p:txBody>
        </p:sp>
      </p:grpSp>
      <p:grpSp>
        <p:nvGrpSpPr>
          <p:cNvPr id="183" name="Group"/>
          <p:cNvGrpSpPr/>
          <p:nvPr/>
        </p:nvGrpSpPr>
        <p:grpSpPr>
          <a:xfrm>
            <a:off x="8353720" y="7500538"/>
            <a:ext cx="4373762" cy="1647695"/>
            <a:chOff x="0" y="0"/>
            <a:chExt cx="4373760" cy="1647694"/>
          </a:xfrm>
        </p:grpSpPr>
        <p:sp>
          <p:nvSpPr>
            <p:cNvPr id="181" name="a basic solution"/>
            <p:cNvSpPr txBox="1"/>
            <p:nvPr/>
          </p:nvSpPr>
          <p:spPr>
            <a:xfrm>
              <a:off x="0" y="758694"/>
              <a:ext cx="4373761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5400"/>
              </a:pPr>
              <a:r>
                <a:rPr u="sng"/>
                <a:t>a</a:t>
              </a:r>
              <a:r>
                <a:t> </a:t>
              </a:r>
              <a:r>
                <a:rPr u="sng"/>
                <a:t>basic</a:t>
              </a:r>
              <a:r>
                <a:t> </a:t>
              </a:r>
              <a:r>
                <a:rPr u="sng"/>
                <a:t>solution</a:t>
              </a:r>
            </a:p>
          </p:txBody>
        </p:sp>
        <p:sp>
          <p:nvSpPr>
            <p:cNvPr id="182" name="Line"/>
            <p:cNvSpPr/>
            <p:nvPr/>
          </p:nvSpPr>
          <p:spPr>
            <a:xfrm flipV="1">
              <a:off x="1933279" y="0"/>
              <a:ext cx="1" cy="919516"/>
            </a:xfrm>
            <a:prstGeom prst="line">
              <a:avLst/>
            </a:prstGeom>
            <a:noFill/>
            <a:ln w="762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73336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2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9" fill="hold" display="0">
                  <p:stCondLst>
                    <p:cond delay="indefinite"/>
                  </p:stCondLst>
                </p:cTn>
                <p:tgtEl>
                  <p:spTgt spid="175"/>
                </p:tgtEl>
              </p:cMediaNode>
            </p:video>
          </p:childTnLst>
        </p:cTn>
      </p:par>
    </p:tnLst>
    <p:bldLst>
      <p:bldP build="whole" bldLvl="1" animBg="1" rev="0" advAuto="0" spid="173" grpId="4"/>
      <p:bldP build="whole" bldLvl="1" animBg="1" rev="0" advAuto="0" spid="176" grpId="3"/>
      <p:bldP build="whole" bldLvl="1" animBg="1" rev="0" advAuto="0" spid="172" grpId="2"/>
      <p:bldP build="whole" bldLvl="1" animBg="1" rev="0" advAuto="0" spid="180" grpId="5"/>
      <p:bldP build="whole" bldLvl="1" animBg="1" rev="0" advAuto="0" spid="183" grpId="6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