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media1.mov" ContentType="video/unknown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C8D8F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half" idx="13"/>
          </p:nvPr>
        </p:nvSpPr>
        <p:spPr>
          <a:xfrm>
            <a:off x="6946900" y="1828800"/>
            <a:ext cx="4572000" cy="6096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Title Text"/>
          <p:cNvSpPr txBox="1"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Body Level One…"/>
          <p:cNvSpPr txBox="1"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half" idx="13"/>
          </p:nvPr>
        </p:nvSpPr>
        <p:spPr>
          <a:xfrm>
            <a:off x="6946900" y="1828800"/>
            <a:ext cx="4572000" cy="6096000"/>
          </a:xfrm>
          <a:prstGeom prst="rect">
            <a:avLst/>
          </a:prstGeom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Title Text"/>
          <p:cNvSpPr txBox="1"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/>
          <p:nvPr>
            <p:ph type="pic" sz="quarter" idx="13"/>
          </p:nvPr>
        </p:nvSpPr>
        <p:spPr>
          <a:xfrm>
            <a:off x="7200900" y="2908300"/>
            <a:ext cx="4064000" cy="54229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9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half" idx="13"/>
          </p:nvPr>
        </p:nvSpPr>
        <p:spPr>
          <a:xfrm>
            <a:off x="3454400" y="1803400"/>
            <a:ext cx="6096000" cy="4572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half" idx="13"/>
          </p:nvPr>
        </p:nvSpPr>
        <p:spPr>
          <a:xfrm>
            <a:off x="3454400" y="1803400"/>
            <a:ext cx="6096000" cy="4572000"/>
          </a:xfrm>
          <a:prstGeom prst="rect">
            <a:avLst/>
          </a:prstGeom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video" Target="../media/media1.mov"/><Relationship Id="rId3" Type="http://schemas.microsoft.com/office/2007/relationships/media" Target="../media/media1.mov"/><Relationship Id="rId4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93dlaj9gMYw&amp;list=PLD68F9E7D8DA2A705&amp;index=10" TargetMode="External"/><Relationship Id="rId3" Type="http://schemas.openxmlformats.org/officeDocument/2006/relationships/image" Target="../media/image3.png"/><Relationship Id="rId4" Type="http://schemas.openxmlformats.org/officeDocument/2006/relationships/hyperlink" Target="http://my.hrw.com/content/hmof/science/high_school_sci/na/gr9-12/hmd_chem_9780547708089_/nsmedia/visualconcepts/75482.htm" TargetMode="External"/><Relationship Id="rId5" Type="http://schemas.openxmlformats.org/officeDocument/2006/relationships/image" Target="../media/image4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kMFPsVn2fsU&amp;index=6&amp;list=PLD68F9E7D8DA2A705" TargetMode="External"/><Relationship Id="rId3" Type="http://schemas.openxmlformats.org/officeDocument/2006/relationships/image" Target="../media/image3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my.hrw.com/content/hmof/science/high_school_sci/na/gr9-12/hmd_chem_9780547708089_/dlo/animatedchemistry/c06_01as130/index.html" TargetMode="External"/><Relationship Id="rId3" Type="http://schemas.openxmlformats.org/officeDocument/2006/relationships/image" Target="../media/image1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hyperlink" Target="http://www.youtube.com/playlist?list=PLD68F9E7D8DA2A705" TargetMode="External"/><Relationship Id="rId4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nw3xVVmEAU8&amp;list=PLD68F9E7D8DA2A705&amp;index=11" TargetMode="External"/><Relationship Id="rId3" Type="http://schemas.openxmlformats.org/officeDocument/2006/relationships/image" Target="../media/image3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ciencegeek.net/Chemistry/Video/Lewis0.swf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4.2 Covalent bonding"/>
          <p:cNvSpPr txBox="1"/>
          <p:nvPr/>
        </p:nvSpPr>
        <p:spPr>
          <a:xfrm>
            <a:off x="1511300" y="1130300"/>
            <a:ext cx="9969500" cy="140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>
              <a:defRPr sz="8900"/>
            </a:pPr>
            <a:r>
              <a:t>4.2 Covalent bonding</a:t>
            </a:r>
          </a:p>
        </p:txBody>
      </p:sp>
      <p:pic>
        <p:nvPicPr>
          <p:cNvPr id="138" name="Nature of Chemical Bond.mov" descr="Nature of Chemical Bond.mov"/>
          <p:cNvPicPr>
            <a:picLocks noChangeAspect="0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630675" y="3016250"/>
            <a:ext cx="11743450" cy="30162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mediacall" nodeType="afterEffect" presetSubtype="0" presetID="1" grpId="3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1625" fill="hold"/>
                                        <p:tgtEl>
                                          <p:spTgt spid="1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video fullScrn="0">
              <p:cMediaNode mute="0" showWhenStopped="1" numSld="1" vol="100000">
                <p:cTn id="16" fill="hold" display="0">
                  <p:stCondLst>
                    <p:cond delay="indefinite"/>
                  </p:stCondLst>
                </p:cTn>
                <p:tgtEl>
                  <p:spTgt spid="138"/>
                </p:tgtEl>
              </p:cMediaNode>
            </p:video>
          </p:childTnLst>
        </p:cTn>
      </p:par>
    </p:tnLst>
    <p:bldLst>
      <p:bldP build="whole" bldLvl="1" animBg="1" rev="0" advAuto="0" spid="137" grpId="1"/>
      <p:bldP build="whole" bldLvl="1" animBg="1" rev="0" advAuto="0" spid="138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2. Boron will only have 3 pairs of electrons surrounding it."/>
          <p:cNvSpPr txBox="1"/>
          <p:nvPr/>
        </p:nvSpPr>
        <p:spPr>
          <a:xfrm>
            <a:off x="431800" y="3728508"/>
            <a:ext cx="12141200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100"/>
            </a:pPr>
            <a:r>
              <a:t>2. </a:t>
            </a:r>
            <a:r>
              <a:rPr u="sng"/>
              <a:t>Boron</a:t>
            </a:r>
            <a:r>
              <a:t> will only have 3 pairs of electrons surrounding it.</a:t>
            </a:r>
          </a:p>
        </p:txBody>
      </p:sp>
      <p:sp>
        <p:nvSpPr>
          <p:cNvPr id="175" name="1. Hydrogen will have only 1 pair of electrons surrounding it."/>
          <p:cNvSpPr txBox="1"/>
          <p:nvPr/>
        </p:nvSpPr>
        <p:spPr>
          <a:xfrm>
            <a:off x="457200" y="1301750"/>
            <a:ext cx="115824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000"/>
            </a:pPr>
            <a:r>
              <a:t>1. </a:t>
            </a:r>
            <a:r>
              <a:rPr u="sng"/>
              <a:t>Hydrogen</a:t>
            </a:r>
            <a:r>
              <a:t> will have only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t> pair of electrons surrounding it.</a:t>
            </a:r>
          </a:p>
        </p:txBody>
      </p:sp>
      <p:sp>
        <p:nvSpPr>
          <p:cNvPr id="176" name="Exceptions to the octet rule:"/>
          <p:cNvSpPr txBox="1"/>
          <p:nvPr/>
        </p:nvSpPr>
        <p:spPr>
          <a:xfrm>
            <a:off x="457200" y="336550"/>
            <a:ext cx="11582400" cy="97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6000"/>
            </a:lvl1pPr>
          </a:lstStyle>
          <a:p>
            <a:pPr/>
            <a:r>
              <a:t>Exceptions to the octet rule:</a:t>
            </a:r>
          </a:p>
        </p:txBody>
      </p:sp>
      <p:sp>
        <p:nvSpPr>
          <p:cNvPr id="177" name="3. Beryllium (a metal) can form covalent bonds with only have 2 pairs of electrons surrounding it."/>
          <p:cNvSpPr txBox="1"/>
          <p:nvPr/>
        </p:nvSpPr>
        <p:spPr>
          <a:xfrm>
            <a:off x="431800" y="6129866"/>
            <a:ext cx="12141200" cy="276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100"/>
            </a:pPr>
            <a:r>
              <a:t>3. </a:t>
            </a:r>
            <a:r>
              <a:rPr u="sng"/>
              <a:t>Beryllium</a:t>
            </a:r>
            <a:r>
              <a:t> (a metal) can form covalent bonds with only have 2 pairs of electrons surrounding it.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5" grpId="1"/>
      <p:bldP build="whole" bldLvl="1" animBg="1" rev="0" advAuto="0" spid="174" grpId="2"/>
      <p:bldP build="whole" bldLvl="1" animBg="1" rev="0" advAuto="0" spid="177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4. Sulfur and Phosphorus will occasionally have more than 4 pairs of electrons by using their empty d-orbitals."/>
          <p:cNvSpPr txBox="1"/>
          <p:nvPr/>
        </p:nvSpPr>
        <p:spPr>
          <a:xfrm>
            <a:off x="559119" y="361950"/>
            <a:ext cx="11353801" cy="386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400"/>
            </a:pPr>
            <a:r>
              <a:t>4. </a:t>
            </a:r>
            <a:r>
              <a:rPr u="sng"/>
              <a:t>Sulfur</a:t>
            </a:r>
            <a:r>
              <a:t> and </a:t>
            </a:r>
            <a:r>
              <a:rPr u="sng"/>
              <a:t>Phosphorus</a:t>
            </a:r>
            <a:r>
              <a:t> will occasionally have more than 4 pairs of electrons by using their empty d-orbitals.</a:t>
            </a:r>
          </a:p>
        </p:txBody>
      </p:sp>
      <p:sp>
        <p:nvSpPr>
          <p:cNvPr id="180" name="This is called an “expanded octet.”"/>
          <p:cNvSpPr txBox="1"/>
          <p:nvPr/>
        </p:nvSpPr>
        <p:spPr>
          <a:xfrm>
            <a:off x="469900" y="4349750"/>
            <a:ext cx="11532239" cy="1054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6500"/>
            </a:lvl1pPr>
          </a:lstStyle>
          <a:p>
            <a:pPr/>
            <a:r>
              <a:t>This is called an “expanded octet.”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1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9" grpId="1"/>
      <p:bldP build="whole" bldLvl="1" animBg="1" rev="0" advAuto="0" spid="180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pecial note regarding oxyacids:"/>
          <p:cNvSpPr txBox="1"/>
          <p:nvPr>
            <p:ph type="subTitle" sz="quarter" idx="1"/>
          </p:nvPr>
        </p:nvSpPr>
        <p:spPr>
          <a:xfrm>
            <a:off x="368300" y="368300"/>
            <a:ext cx="12014200" cy="1155700"/>
          </a:xfrm>
          <a:prstGeom prst="rect">
            <a:avLst/>
          </a:prstGeom>
        </p:spPr>
        <p:txBody>
          <a:bodyPr/>
          <a:lstStyle>
            <a:lvl1pPr algn="l">
              <a:defRPr sz="6400"/>
            </a:lvl1pPr>
          </a:lstStyle>
          <a:p>
            <a:pPr/>
            <a:r>
              <a:t>Special note regarding oxyacids:</a:t>
            </a:r>
          </a:p>
        </p:txBody>
      </p:sp>
      <p:sp>
        <p:nvSpPr>
          <p:cNvPr id="183" name="Hydrogen will ALWAYS be bonded to the oxygen atom(s)."/>
          <p:cNvSpPr txBox="1"/>
          <p:nvPr/>
        </p:nvSpPr>
        <p:spPr>
          <a:xfrm>
            <a:off x="419100" y="3619500"/>
            <a:ext cx="12433300" cy="2781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sz="7000"/>
            </a:lvl1pPr>
          </a:lstStyle>
          <a:p>
            <a:pPr/>
            <a:r>
              <a:t>Hydrogen will ALWAYS be bonded to the oxygen atom(s).</a:t>
            </a:r>
          </a:p>
        </p:txBody>
      </p:sp>
      <p:sp>
        <p:nvSpPr>
          <p:cNvPr id="184" name="(H bonded to an oxyanion)"/>
          <p:cNvSpPr txBox="1"/>
          <p:nvPr/>
        </p:nvSpPr>
        <p:spPr>
          <a:xfrm>
            <a:off x="508000" y="1714500"/>
            <a:ext cx="114681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z="6800"/>
            </a:lvl1pPr>
          </a:lstStyle>
          <a:p>
            <a:pPr/>
            <a:r>
              <a:t>(H bonded to an oxyanion)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0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pecial note regarding carbon:"/>
          <p:cNvSpPr txBox="1"/>
          <p:nvPr>
            <p:ph type="subTitle" sz="quarter" idx="1"/>
          </p:nvPr>
        </p:nvSpPr>
        <p:spPr>
          <a:xfrm>
            <a:off x="469900" y="152400"/>
            <a:ext cx="11468100" cy="1130300"/>
          </a:xfrm>
          <a:prstGeom prst="rect">
            <a:avLst/>
          </a:prstGeom>
        </p:spPr>
        <p:txBody>
          <a:bodyPr/>
          <a:lstStyle>
            <a:lvl1pPr algn="l">
              <a:defRPr sz="6700"/>
            </a:lvl1pPr>
          </a:lstStyle>
          <a:p>
            <a:pPr/>
            <a:r>
              <a:t>Special note regarding carbon:</a:t>
            </a:r>
          </a:p>
        </p:txBody>
      </p:sp>
      <p:sp>
        <p:nvSpPr>
          <p:cNvPr id="187" name="Carbon rarely has an unshared pair of electrons."/>
          <p:cNvSpPr txBox="1"/>
          <p:nvPr/>
        </p:nvSpPr>
        <p:spPr>
          <a:xfrm>
            <a:off x="760554" y="1416050"/>
            <a:ext cx="11468101" cy="182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5900"/>
            </a:pPr>
            <a:r>
              <a:rPr u="sng"/>
              <a:t>Carbon</a:t>
            </a:r>
            <a:r>
              <a:t> rarely has an unshared pair of electrons.</a:t>
            </a:r>
          </a:p>
        </p:txBody>
      </p:sp>
      <p:sp>
        <p:nvSpPr>
          <p:cNvPr id="188" name="Two exceptions:"/>
          <p:cNvSpPr txBox="1"/>
          <p:nvPr/>
        </p:nvSpPr>
        <p:spPr>
          <a:xfrm>
            <a:off x="503163" y="4114800"/>
            <a:ext cx="4711701" cy="85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rPr sz="4700"/>
              <a:t>Two</a:t>
            </a:r>
            <a:r>
              <a:t> </a:t>
            </a:r>
            <a:r>
              <a:rPr sz="5100"/>
              <a:t>exceptions</a:t>
            </a:r>
            <a:r>
              <a:t>:</a:t>
            </a:r>
          </a:p>
        </p:txBody>
      </p:sp>
      <p:sp>
        <p:nvSpPr>
          <p:cNvPr id="189" name="CO…"/>
          <p:cNvSpPr txBox="1"/>
          <p:nvPr/>
        </p:nvSpPr>
        <p:spPr>
          <a:xfrm>
            <a:off x="316054" y="5238750"/>
            <a:ext cx="6972301" cy="208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800"/>
            </a:pPr>
            <a:r>
              <a:t>CO</a:t>
            </a:r>
          </a:p>
          <a:p>
            <a:pPr>
              <a:defRPr sz="6800"/>
            </a:pPr>
            <a:r>
              <a:t>carbon monoxide</a:t>
            </a:r>
          </a:p>
        </p:txBody>
      </p:sp>
      <p:sp>
        <p:nvSpPr>
          <p:cNvPr id="190" name="CN-…"/>
          <p:cNvSpPr txBox="1"/>
          <p:nvPr/>
        </p:nvSpPr>
        <p:spPr>
          <a:xfrm>
            <a:off x="8835228" y="5060950"/>
            <a:ext cx="2752614" cy="243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6900"/>
            </a:pPr>
            <a:r>
              <a:t>CN</a:t>
            </a:r>
            <a:r>
              <a:rPr baseline="31999" sz="9100"/>
              <a:t>-</a:t>
            </a:r>
          </a:p>
          <a:p>
            <a:pPr>
              <a:defRPr sz="6900"/>
            </a:pPr>
            <a:r>
              <a:t>cyanide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8" grpId="2"/>
      <p:bldP build="whole" bldLvl="1" animBg="1" rev="0" advAuto="0" spid="187" grpId="1"/>
      <p:bldP build="whole" bldLvl="1" animBg="1" rev="0" advAuto="0" spid="190" grpId="4"/>
      <p:bldP build="whole" bldLvl="1" animBg="1" rev="0" advAuto="0" spid="189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wo simple questions to ask:…"/>
          <p:cNvSpPr txBox="1"/>
          <p:nvPr>
            <p:ph type="subTitle" idx="1"/>
          </p:nvPr>
        </p:nvSpPr>
        <p:spPr>
          <a:xfrm>
            <a:off x="330200" y="1422400"/>
            <a:ext cx="12344400" cy="660400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30000"/>
              </a:lnSpc>
              <a:defRPr sz="6000"/>
            </a:pPr>
            <a:r>
              <a:t>Two simple questions to ask:</a:t>
            </a:r>
          </a:p>
          <a:p>
            <a:pPr algn="l">
              <a:defRPr sz="6000"/>
            </a:pPr>
            <a:r>
              <a:t>1.) Did you use the exact number of valence electrons available?</a:t>
            </a:r>
          </a:p>
          <a:p>
            <a:pPr algn="l">
              <a:defRPr sz="6000"/>
            </a:pPr>
          </a:p>
          <a:p>
            <a:pPr algn="l">
              <a:defRPr sz="6000"/>
            </a:pPr>
            <a:r>
              <a:t>2.) Are all atoms (except hydrogen) surrounded by 8 electrons?</a:t>
            </a:r>
          </a:p>
        </p:txBody>
      </p:sp>
      <p:sp>
        <p:nvSpPr>
          <p:cNvPr id="193" name="Is your Lewis structure correct?"/>
          <p:cNvSpPr txBox="1"/>
          <p:nvPr/>
        </p:nvSpPr>
        <p:spPr>
          <a:xfrm>
            <a:off x="368300" y="279400"/>
            <a:ext cx="10486691" cy="102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 indent="0" algn="l">
              <a:defRPr sz="6300"/>
            </a:pPr>
            <a:r>
              <a:t>Is your Lewis structure correct?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he electrostatic attraction between a pair of electrons and positively charged nuclei.…"/>
          <p:cNvSpPr txBox="1"/>
          <p:nvPr/>
        </p:nvSpPr>
        <p:spPr>
          <a:xfrm>
            <a:off x="1661583" y="1071033"/>
            <a:ext cx="11016324" cy="4145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1065892" indent="-748392" algn="just">
              <a:buSzPct val="171000"/>
              <a:buChar char="•"/>
              <a:defRPr sz="5500"/>
            </a:pPr>
            <a:r>
              <a:t>the electrostatic attraction between a pair of electrons and positively charged nuclei.</a:t>
            </a:r>
          </a:p>
          <a:p>
            <a:pPr marL="1065892" indent="-748392" algn="just">
              <a:buSzPct val="171000"/>
              <a:buChar char="•"/>
              <a:defRPr sz="5500"/>
            </a:pPr>
            <a:r>
              <a:t>the sharing of electrons between atoms.</a:t>
            </a:r>
          </a:p>
        </p:txBody>
      </p:sp>
      <p:pic>
        <p:nvPicPr>
          <p:cNvPr id="141" name="richthornley.png" descr="richthornley.png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4300" y="215900"/>
            <a:ext cx="1270000" cy="1270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droppedImage.png" descr="droppedImage.png">
            <a:hlinkClick r:id="rId4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91716" y="4724400"/>
            <a:ext cx="5956301" cy="461010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Covalent bond:"/>
          <p:cNvSpPr txBox="1"/>
          <p:nvPr/>
        </p:nvSpPr>
        <p:spPr>
          <a:xfrm>
            <a:off x="1827530" y="107950"/>
            <a:ext cx="4448207" cy="901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just">
              <a:defRPr sz="5500"/>
            </a:lvl1pPr>
          </a:lstStyle>
          <a:p>
            <a:pPr/>
            <a:r>
              <a:t>Covalent bond: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10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10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5" presetID="1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2" grpId="2"/>
      <p:bldP build="p" bldLvl="5" animBg="1" rev="0" advAuto="0" spid="14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o determine covalent bond type, use electronegativity values:"/>
          <p:cNvSpPr txBox="1"/>
          <p:nvPr>
            <p:ph type="subTitle" sz="half" idx="1"/>
          </p:nvPr>
        </p:nvSpPr>
        <p:spPr>
          <a:xfrm>
            <a:off x="1601324" y="2082800"/>
            <a:ext cx="10716552" cy="2413000"/>
          </a:xfrm>
          <a:prstGeom prst="rect">
            <a:avLst/>
          </a:prstGeom>
        </p:spPr>
        <p:txBody>
          <a:bodyPr/>
          <a:lstStyle>
            <a:lvl1pPr algn="l">
              <a:defRPr sz="5900"/>
            </a:lvl1pPr>
          </a:lstStyle>
          <a:p>
            <a:pPr/>
            <a:r>
              <a:t>To determine covalent bond type, use electronegativity values:</a:t>
            </a:r>
          </a:p>
        </p:txBody>
      </p:sp>
      <p:graphicFrame>
        <p:nvGraphicFramePr>
          <p:cNvPr id="146" name="Table"/>
          <p:cNvGraphicFramePr/>
          <p:nvPr/>
        </p:nvGraphicFramePr>
        <p:xfrm>
          <a:off x="601563" y="4051300"/>
          <a:ext cx="11814374" cy="530225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900836"/>
                <a:gridCol w="5900836"/>
              </a:tblGrid>
              <a:tr h="1779358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49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Electronegativity
Difference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T w="12700">
                      <a:solidFill>
                        <a:srgbClr val="D6D6D6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49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Bond type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</a:tcPr>
                </a:tc>
              </a:tr>
              <a:tr h="1184384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64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&lt; 0.3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49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nonpolar covalent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1162903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64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0.3 - 1.7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49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polar covalent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1162903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64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&gt;1.7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sz="49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ionic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47" name="General Rule:…"/>
          <p:cNvSpPr txBox="1"/>
          <p:nvPr/>
        </p:nvSpPr>
        <p:spPr>
          <a:xfrm>
            <a:off x="946150" y="203200"/>
            <a:ext cx="12331700" cy="241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sz="6000"/>
            </a:lvl1pPr>
            <a:lvl2pPr indent="0" algn="l">
              <a:defRPr sz="6000"/>
            </a:lvl2pPr>
          </a:lstStyle>
          <a:p>
            <a:pPr/>
            <a:r>
              <a:t>   General Rule: </a:t>
            </a:r>
          </a:p>
          <a:p>
            <a:pPr lvl="1"/>
            <a:r>
              <a:t>	Covalent if a nonmetal + nonmetal</a:t>
            </a:r>
          </a:p>
        </p:txBody>
      </p:sp>
      <p:pic>
        <p:nvPicPr>
          <p:cNvPr id="148" name="richthornley.png" descr="richthornley.png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500" y="266700"/>
            <a:ext cx="1270000" cy="127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5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id="11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5" grpId="1"/>
      <p:bldP build="whole" bldLvl="1" animBg="1" rev="0" advAuto="0" spid="146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Screen Shot 2017-03-08 at 1.15.58 PM.jpg" descr="Screen Shot 2017-03-08 at 1.15.58 PM.jpg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13044" y="2921198"/>
            <a:ext cx="6927688" cy="3911204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Online Tutorial"/>
          <p:cNvSpPr txBox="1"/>
          <p:nvPr/>
        </p:nvSpPr>
        <p:spPr>
          <a:xfrm>
            <a:off x="2560653" y="1627716"/>
            <a:ext cx="4688906" cy="97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6000"/>
            </a:lvl1pPr>
          </a:lstStyle>
          <a:p>
            <a:pPr/>
            <a:r>
              <a:t>Online Tutorial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he Greek letter delta (δ)…"/>
          <p:cNvSpPr txBox="1"/>
          <p:nvPr/>
        </p:nvSpPr>
        <p:spPr>
          <a:xfrm>
            <a:off x="260350" y="12700"/>
            <a:ext cx="12484100" cy="313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8200">
                <a:latin typeface="Chalkboard"/>
                <a:ea typeface="Chalkboard"/>
                <a:cs typeface="Chalkboard"/>
                <a:sym typeface="Chalkboard"/>
              </a:defRPr>
            </a:pPr>
            <a:r>
              <a:t>The Greek letter delta (δ)</a:t>
            </a:r>
          </a:p>
          <a:p>
            <a:pPr defTabSz="457200">
              <a:defRPr sz="8200">
                <a:latin typeface="Chalkboard"/>
                <a:ea typeface="Chalkboard"/>
                <a:cs typeface="Chalkboard"/>
                <a:sym typeface="Chalkboard"/>
              </a:defRPr>
            </a:pPr>
            <a:r>
              <a:t>to represent polarity.</a:t>
            </a:r>
          </a:p>
        </p:txBody>
      </p:sp>
      <p:sp>
        <p:nvSpPr>
          <p:cNvPr id="154" name="…or an arrow!"/>
          <p:cNvSpPr txBox="1"/>
          <p:nvPr/>
        </p:nvSpPr>
        <p:spPr>
          <a:xfrm>
            <a:off x="2536329" y="7989408"/>
            <a:ext cx="7932143" cy="1408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spAutoFit/>
          </a:bodyPr>
          <a:lstStyle>
            <a:lvl1pPr defTabSz="457200">
              <a:defRPr sz="8200"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pPr/>
            <a:r>
              <a:t>…or an arrow!</a:t>
            </a:r>
          </a:p>
        </p:txBody>
      </p:sp>
      <p:pic>
        <p:nvPicPr>
          <p:cNvPr id="15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4675" y="3125671"/>
            <a:ext cx="6395450" cy="505165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8" name="Group"/>
          <p:cNvGrpSpPr/>
          <p:nvPr/>
        </p:nvGrpSpPr>
        <p:grpSpPr>
          <a:xfrm>
            <a:off x="4305419" y="6254913"/>
            <a:ext cx="4393962" cy="850574"/>
            <a:chOff x="0" y="0"/>
            <a:chExt cx="4393961" cy="850573"/>
          </a:xfrm>
        </p:grpSpPr>
        <p:sp>
          <p:nvSpPr>
            <p:cNvPr id="156" name="Line"/>
            <p:cNvSpPr/>
            <p:nvPr/>
          </p:nvSpPr>
          <p:spPr>
            <a:xfrm>
              <a:off x="0" y="425286"/>
              <a:ext cx="4393962" cy="1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 flipV="1">
              <a:off x="620286" y="-1"/>
              <a:ext cx="1" cy="850575"/>
            </a:xfrm>
            <a:prstGeom prst="line">
              <a:avLst/>
            </a:prstGeom>
            <a:noFill/>
            <a:ln w="1016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  <p:pic>
        <p:nvPicPr>
          <p:cNvPr id="159" name="richthornley.png" descr="richthornley.png">
            <a:hlinkClick r:id="rId3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54833" y="7835900"/>
            <a:ext cx="1270001" cy="127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6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5" grpId="1"/>
      <p:bldP build="whole" bldLvl="1" animBg="1" rev="0" advAuto="0" spid="158" grpId="2"/>
      <p:bldP build="whole" bldLvl="1" animBg="1" rev="0" advAuto="0" spid="154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Use prefixes to name binary molecular compounds:"/>
          <p:cNvSpPr txBox="1"/>
          <p:nvPr/>
        </p:nvSpPr>
        <p:spPr>
          <a:xfrm>
            <a:off x="349250" y="1037166"/>
            <a:ext cx="12306301" cy="185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6000"/>
            </a:lvl1pPr>
          </a:lstStyle>
          <a:p>
            <a:pPr/>
            <a:r>
              <a:t>Use prefixes to name binary molecular compounds:</a:t>
            </a:r>
          </a:p>
        </p:txBody>
      </p:sp>
      <p:sp>
        <p:nvSpPr>
          <p:cNvPr id="162" name="Naming"/>
          <p:cNvSpPr txBox="1"/>
          <p:nvPr/>
        </p:nvSpPr>
        <p:spPr>
          <a:xfrm>
            <a:off x="266363" y="103716"/>
            <a:ext cx="2650741" cy="1079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88900" tIns="88900" rIns="88900" bIns="88900" anchor="ctr">
            <a:spAutoFit/>
          </a:bodyPr>
          <a:lstStyle>
            <a:lvl1pPr>
              <a:defRPr sz="6200"/>
            </a:lvl1pPr>
          </a:lstStyle>
          <a:p>
            <a:pPr/>
            <a:r>
              <a:t>Naming</a:t>
            </a:r>
          </a:p>
        </p:txBody>
      </p:sp>
      <p:graphicFrame>
        <p:nvGraphicFramePr>
          <p:cNvPr id="163" name="Table"/>
          <p:cNvGraphicFramePr/>
          <p:nvPr/>
        </p:nvGraphicFramePr>
        <p:xfrm>
          <a:off x="2319866" y="3390900"/>
          <a:ext cx="8377767" cy="621413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992592"/>
                <a:gridCol w="1992592"/>
                <a:gridCol w="394695"/>
                <a:gridCol w="1992592"/>
                <a:gridCol w="1992592"/>
              </a:tblGrid>
              <a:tr h="1240287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T w="12700">
                      <a:solidFill>
                        <a:srgbClr val="D6D6D6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mono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D6D6D6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53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D6D6D6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D6D6D6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hexa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  <a:lnT w="12700">
                      <a:solidFill>
                        <a:srgbClr val="D6D6D6"/>
                      </a:solidFill>
                      <a:miter lim="400000"/>
                    </a:lnT>
                  </a:tcPr>
                </a:tc>
              </a:tr>
              <a:tr h="1240287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53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hepta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1240287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tri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53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octa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1240287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tetra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53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nona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1240287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penta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53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530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deca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5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id="1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1" grpId="1"/>
      <p:bldP build="whole" bldLvl="1" animBg="1" rev="0" advAuto="0" spid="163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Lewis structures:"/>
          <p:cNvSpPr txBox="1"/>
          <p:nvPr/>
        </p:nvSpPr>
        <p:spPr>
          <a:xfrm>
            <a:off x="1930400" y="495300"/>
            <a:ext cx="989343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5800"/>
            </a:lvl1pPr>
          </a:lstStyle>
          <a:p>
            <a:pPr/>
            <a:r>
              <a:t>Lewis structures:</a:t>
            </a:r>
          </a:p>
        </p:txBody>
      </p:sp>
      <p:pic>
        <p:nvPicPr>
          <p:cNvPr id="166" name="richthornley.png" descr="richthornley.png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4300" y="215900"/>
            <a:ext cx="1270000" cy="1270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The use of dots and dashes to represent the valence electrons of an atom, ion, or molecule."/>
          <p:cNvSpPr txBox="1"/>
          <p:nvPr/>
        </p:nvSpPr>
        <p:spPr>
          <a:xfrm>
            <a:off x="1818121" y="1591733"/>
            <a:ext cx="9893433" cy="261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800"/>
            </a:lvl1pPr>
          </a:lstStyle>
          <a:p>
            <a:pPr/>
            <a:r>
              <a:t> The use of dots and dashes to represent the valence electrons of an atom, ion, or molecule.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otal all valence electrons (and charges).…"/>
          <p:cNvSpPr txBox="1"/>
          <p:nvPr/>
        </p:nvSpPr>
        <p:spPr>
          <a:xfrm>
            <a:off x="209549" y="2425700"/>
            <a:ext cx="12856635" cy="730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955842" indent="-955842" algn="l">
              <a:buSzPct val="100000"/>
              <a:buAutoNum type="arabicPeriod" startAt="1"/>
              <a:defRPr sz="5500"/>
            </a:pPr>
            <a:r>
              <a:t>Total all valence electrons (and charges).</a:t>
            </a:r>
          </a:p>
          <a:p>
            <a:pPr marL="955842" indent="-955842" algn="l">
              <a:buSzPct val="100000"/>
              <a:buAutoNum type="arabicPeriod" startAt="1"/>
              <a:defRPr sz="5500"/>
            </a:pPr>
            <a:r>
              <a:t>Connect all atoms to a central atom.</a:t>
            </a:r>
          </a:p>
          <a:p>
            <a:pPr marL="955842" indent="-955842" algn="l">
              <a:buSzPct val="100000"/>
              <a:buAutoNum type="arabicPeriod" startAt="1"/>
              <a:defRPr sz="5500"/>
            </a:pPr>
            <a:r>
              <a:t>Add dots to complete an octet around every atom connected to a central atom (except hydrogen).</a:t>
            </a:r>
          </a:p>
          <a:p>
            <a:pPr marL="955842" indent="-955842" algn="l">
              <a:buSzPct val="100000"/>
              <a:buAutoNum type="arabicPeriod" startAt="1"/>
              <a:defRPr sz="5500"/>
            </a:pPr>
            <a:r>
              <a:t>Add dots to complete the central atom’s octet. </a:t>
            </a:r>
          </a:p>
          <a:p>
            <a:pPr marL="955842" indent="-955842" algn="l">
              <a:buSzPct val="100000"/>
              <a:buAutoNum type="arabicPeriod" startAt="1"/>
              <a:defRPr sz="5500"/>
            </a:pPr>
            <a:r>
              <a:t>If too few electrons are available, use multiple bonds.</a:t>
            </a:r>
          </a:p>
        </p:txBody>
      </p:sp>
      <p:sp>
        <p:nvSpPr>
          <p:cNvPr id="170" name="Steps for drawing Lewis structures for molecules or polyatomic ions:"/>
          <p:cNvSpPr txBox="1"/>
          <p:nvPr/>
        </p:nvSpPr>
        <p:spPr>
          <a:xfrm>
            <a:off x="1973232" y="425661"/>
            <a:ext cx="10110187" cy="170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500"/>
            </a:lvl1pPr>
          </a:lstStyle>
          <a:p>
            <a:pPr/>
            <a:r>
              <a:t>Steps for drawing Lewis structures for molecules or polyatomic ions: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5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5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0" dur="5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5" dur="500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0" dur="5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he HONC Rule"/>
          <p:cNvSpPr txBox="1"/>
          <p:nvPr/>
        </p:nvSpPr>
        <p:spPr>
          <a:xfrm>
            <a:off x="3492500" y="1998133"/>
            <a:ext cx="6463573" cy="11399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sz="6800" u="sng">
                <a:hlinkClick r:id="rId2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2" invalidUrl="" action="" tgtFrame="" tooltip="" history="1" highlightClick="0" endSnd="0"/>
              </a:rPr>
              <a:t>The HONC Rule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100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2" grpId="1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