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Shape 88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Shape 89"/>
          <p:cNvSpPr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Shape 98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Shape 99"/>
          <p:cNvSpPr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pic" sz="quarter" idx="13"/>
          </p:nvPr>
        </p:nvSpPr>
        <p:spPr>
          <a:xfrm>
            <a:off x="7200900" y="2908300"/>
            <a:ext cx="4064000" cy="54229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Shape 109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Shape 70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hape 7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Shape 79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hape 8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3" Type="http://schemas.microsoft.com/office/2007/relationships/media" Target="../media/media4.mov"/><Relationship Id="rId4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y.hrw.com/hssc_2012/hmd_na_chem/nsmedia/visualconcepts/75124.htm" TargetMode="External"/><Relationship Id="rId3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subTitle" sz="half" idx="1"/>
          </p:nvPr>
        </p:nvSpPr>
        <p:spPr>
          <a:xfrm>
            <a:off x="698500" y="520700"/>
            <a:ext cx="12364592" cy="2593727"/>
          </a:xfrm>
          <a:prstGeom prst="rect">
            <a:avLst/>
          </a:prstGeom>
        </p:spPr>
        <p:txBody>
          <a:bodyPr/>
          <a:lstStyle>
            <a:lvl1pPr>
              <a:defRPr sz="7900"/>
            </a:lvl1pPr>
          </a:lstStyle>
          <a:p>
            <a:pPr/>
            <a:r>
              <a:t>Properties of Ionic Compounds (6.3)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onic bonding (why brittle)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208000" cy="990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59998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Lesson 4: Properties of Ionic Compounds - Cables Science 6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159092" cy="9817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6999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431800" y="1778000"/>
            <a:ext cx="10715874" cy="448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042736" indent="-1042736" algn="l">
              <a:buSzPct val="100000"/>
              <a:buAutoNum type="arabicPeriod" startAt="1"/>
              <a:defRPr sz="6000"/>
            </a:pPr>
            <a:r>
              <a:t>High melting &amp; boiling points</a:t>
            </a:r>
          </a:p>
          <a:p>
            <a:pPr marL="1042736" indent="-1042736" algn="l">
              <a:buSzPct val="100000"/>
              <a:buAutoNum type="arabicPeriod" startAt="1"/>
              <a:defRPr sz="6000"/>
            </a:pPr>
            <a:r>
              <a:t>An electrolyte (conducts electricity when molten or dissolved in water)</a:t>
            </a:r>
          </a:p>
          <a:p>
            <a:pPr marL="1042736" indent="-1042736" algn="l">
              <a:buSzPct val="100000"/>
              <a:buAutoNum type="arabicPeriod" startAt="1"/>
              <a:defRPr sz="6000"/>
            </a:pPr>
            <a:r>
              <a:t>Hard &amp; brittle </a:t>
            </a:r>
          </a:p>
        </p:txBody>
      </p:sp>
      <p:sp>
        <p:nvSpPr>
          <p:cNvPr id="166" name="Shape 166"/>
          <p:cNvSpPr/>
          <p:nvPr/>
        </p:nvSpPr>
        <p:spPr>
          <a:xfrm>
            <a:off x="342900" y="400050"/>
            <a:ext cx="9880811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900"/>
            </a:lvl1pPr>
          </a:lstStyle>
          <a:p>
            <a:pPr/>
            <a:r>
              <a:t>Properties of Ionic Compounds: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subTitle" sz="quarter" idx="1"/>
          </p:nvPr>
        </p:nvSpPr>
        <p:spPr>
          <a:xfrm>
            <a:off x="431800" y="114300"/>
            <a:ext cx="12141200" cy="1981200"/>
          </a:xfrm>
          <a:prstGeom prst="rect">
            <a:avLst/>
          </a:prstGeom>
        </p:spPr>
        <p:txBody>
          <a:bodyPr/>
          <a:lstStyle>
            <a:lvl1pPr algn="l">
              <a:defRPr sz="5700"/>
            </a:lvl1pPr>
          </a:lstStyle>
          <a:p>
            <a:pPr/>
            <a:r>
              <a:t>Lewis dot structures: the use of dots to represent an atom’s valence electrons.</a:t>
            </a:r>
          </a:p>
        </p:txBody>
      </p:sp>
      <p:pic>
        <p:nvPicPr>
          <p:cNvPr id="140" name="droppedImage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0100" y="2400300"/>
            <a:ext cx="8295683" cy="635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subTitle" sz="half" idx="1"/>
          </p:nvPr>
        </p:nvSpPr>
        <p:spPr>
          <a:xfrm>
            <a:off x="355600" y="228600"/>
            <a:ext cx="12014200" cy="2209800"/>
          </a:xfrm>
          <a:prstGeom prst="rect">
            <a:avLst/>
          </a:prstGeom>
        </p:spPr>
        <p:txBody>
          <a:bodyPr/>
          <a:lstStyle>
            <a:lvl1pPr algn="l">
              <a:defRPr sz="6100"/>
            </a:lvl1pPr>
          </a:lstStyle>
          <a:p>
            <a:pPr/>
            <a:r>
              <a:t>Lewis dot structures can be used to show the formation of ionic bonds:</a:t>
            </a:r>
          </a:p>
        </p:txBody>
      </p:sp>
      <p:sp>
        <p:nvSpPr>
          <p:cNvPr id="143" name="Shape 143"/>
          <p:cNvSpPr/>
          <p:nvPr/>
        </p:nvSpPr>
        <p:spPr>
          <a:xfrm>
            <a:off x="2117575" y="2690166"/>
            <a:ext cx="7796918" cy="1198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6100"/>
            </a:lvl1pPr>
          </a:lstStyle>
          <a:p>
            <a:pPr/>
            <a:r>
              <a:t>[done on board in class]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591313" y="260350"/>
            <a:ext cx="9817101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800"/>
            </a:lvl1pPr>
          </a:lstStyle>
          <a:p>
            <a:pPr/>
            <a:r>
              <a:t>Crystal Lattice</a:t>
            </a:r>
          </a:p>
        </p:txBody>
      </p:sp>
      <p:pic>
        <p:nvPicPr>
          <p:cNvPr id="146" name="lattice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700" y="1346200"/>
            <a:ext cx="12961938" cy="7302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4799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ubTitle" sz="quarter" idx="1"/>
          </p:nvPr>
        </p:nvSpPr>
        <p:spPr>
          <a:xfrm>
            <a:off x="533400" y="0"/>
            <a:ext cx="10439400" cy="965200"/>
          </a:xfrm>
          <a:prstGeom prst="rect">
            <a:avLst/>
          </a:prstGeom>
        </p:spPr>
        <p:txBody>
          <a:bodyPr/>
          <a:lstStyle>
            <a:lvl1pPr algn="l">
              <a:defRPr sz="4700"/>
            </a:lvl1pPr>
          </a:lstStyle>
          <a:p>
            <a:pPr/>
            <a:r>
              <a:t>Page 181</a:t>
            </a:r>
          </a:p>
        </p:txBody>
      </p:sp>
      <p:pic>
        <p:nvPicPr>
          <p:cNvPr id="149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6200" y="1016000"/>
            <a:ext cx="9994900" cy="863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subTitle" idx="1"/>
          </p:nvPr>
        </p:nvSpPr>
        <p:spPr>
          <a:xfrm>
            <a:off x="825500" y="2514600"/>
            <a:ext cx="12484100" cy="5613400"/>
          </a:xfrm>
          <a:prstGeom prst="rect">
            <a:avLst/>
          </a:prstGeom>
        </p:spPr>
        <p:txBody>
          <a:bodyPr/>
          <a:lstStyle/>
          <a:p>
            <a:pPr algn="l">
              <a:defRPr sz="6100"/>
            </a:pPr>
            <a:r>
              <a:rPr u="sng"/>
              <a:t>Crystal</a:t>
            </a:r>
            <a:r>
              <a:t>: solids that have a repeating arrangement of atoms, ions, or molecules.</a:t>
            </a:r>
          </a:p>
          <a:p>
            <a:pPr algn="l">
              <a:defRPr sz="6100"/>
            </a:pPr>
          </a:p>
          <a:p>
            <a:pPr algn="l">
              <a:defRPr sz="6100"/>
            </a:pPr>
            <a:r>
              <a:rPr u="sng"/>
              <a:t>Lattice</a:t>
            </a:r>
            <a:r>
              <a:t>: structures having a regular geometrical arrangement.</a:t>
            </a:r>
          </a:p>
        </p:txBody>
      </p:sp>
      <p:sp>
        <p:nvSpPr>
          <p:cNvPr id="152" name="Shape 152"/>
          <p:cNvSpPr/>
          <p:nvPr/>
        </p:nvSpPr>
        <p:spPr>
          <a:xfrm>
            <a:off x="591313" y="-19050"/>
            <a:ext cx="11798301" cy="292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400"/>
            </a:pPr>
            <a:r>
              <a:t>Ionic compounds form a tightly</a:t>
            </a:r>
          </a:p>
          <a:p>
            <a:pPr algn="l">
              <a:defRPr sz="6400"/>
            </a:pPr>
            <a:r>
              <a:t>packed "crystal lattice."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430354" y="2406650"/>
            <a:ext cx="12573001" cy="492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147010" indent="-1147010" algn="l">
              <a:buSzPct val="100000"/>
              <a:buAutoNum type="arabicPeriod" startAt="1"/>
              <a:defRPr sz="6600"/>
            </a:pPr>
            <a:r>
              <a:t>Directly proportional to the 	charge of the ions.</a:t>
            </a:r>
          </a:p>
          <a:p>
            <a:pPr marL="1147010" indent="-1147010" algn="l">
              <a:buSzPct val="100000"/>
              <a:buAutoNum type="arabicPeriod" startAt="1"/>
              <a:defRPr sz="6600"/>
            </a:pPr>
            <a:r>
              <a:t>Inversely proportional to the size 	of the ions.</a:t>
            </a:r>
          </a:p>
        </p:txBody>
      </p:sp>
      <p:sp>
        <p:nvSpPr>
          <p:cNvPr id="155" name="Shape 155"/>
          <p:cNvSpPr/>
          <p:nvPr/>
        </p:nvSpPr>
        <p:spPr>
          <a:xfrm>
            <a:off x="419100" y="450850"/>
            <a:ext cx="11490369" cy="110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 algn="l">
              <a:defRPr sz="6900"/>
            </a:pPr>
            <a:r>
              <a:t>The strength of ionic bonds are: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266700" y="159658"/>
            <a:ext cx="12471401" cy="746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/>
            </a:pPr>
            <a:r>
              <a:t>In each set below, which would have the highest melting point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?</a:t>
            </a:r>
          </a:p>
          <a:p>
            <a:pPr algn="l">
              <a:defRPr sz="6000"/>
            </a:pPr>
          </a:p>
          <a:p>
            <a:pPr algn="l">
              <a:lnSpc>
                <a:spcPct val="140000"/>
              </a:lnSpc>
              <a:defRPr sz="7000"/>
            </a:pPr>
            <a:r>
              <a:t>			a.   LiF			 or			LiBr</a:t>
            </a:r>
          </a:p>
          <a:p>
            <a:pPr algn="l">
              <a:lnSpc>
                <a:spcPct val="140000"/>
              </a:lnSpc>
              <a:defRPr sz="7000"/>
            </a:pPr>
            <a:r>
              <a:t>			b.  CaCl</a:t>
            </a:r>
            <a:r>
              <a:rPr baseline="-5999"/>
              <a:t>2</a:t>
            </a:r>
            <a:r>
              <a:t>  or  		CuCl</a:t>
            </a:r>
            <a:r>
              <a:rPr baseline="-5999"/>
              <a:t>2</a:t>
            </a:r>
          </a:p>
          <a:p>
            <a:pPr algn="l">
              <a:lnSpc>
                <a:spcPct val="140000"/>
              </a:lnSpc>
              <a:defRPr sz="7000"/>
            </a:pPr>
            <a:r>
              <a:t>			c.  CaS  	 	 or 		Fe</a:t>
            </a:r>
            <a:r>
              <a:rPr baseline="-5999"/>
              <a:t>2</a:t>
            </a:r>
            <a:r>
              <a:t>O</a:t>
            </a:r>
            <a:r>
              <a:rPr baseline="-5999"/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500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electrolyte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52400" y="-114300"/>
            <a:ext cx="13309600" cy="998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21665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