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qGXGB6uW304" TargetMode="External"/><Relationship Id="rId3" Type="http://schemas.openxmlformats.org/officeDocument/2006/relationships/image" Target="../media/image1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8W-a61UEuI" TargetMode="External"/><Relationship Id="rId3" Type="http://schemas.openxmlformats.org/officeDocument/2006/relationships/image" Target="../media/image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www.youtube.com/watch?v=9IgmnYooHOQ&amp;list=PL816Qsrt2Os31rac4f6NcLl-Haa5G9uln&amp;index=21" TargetMode="External"/><Relationship Id="rId4" Type="http://schemas.openxmlformats.org/officeDocument/2006/relationships/image" Target="../media/image1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7md2ZYu8QU4" TargetMode="External"/><Relationship Id="rId3" Type="http://schemas.openxmlformats.org/officeDocument/2006/relationships/image" Target="../media/image1.jpeg"/><Relationship Id="rId4" Type="http://schemas.openxmlformats.org/officeDocument/2006/relationships/image" Target="../media/image2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S12xIPImSv0&amp;index=26&amp;list=PL816Qsrt2Os31rac4f6NcLl-Haa5G9uln" TargetMode="External"/><Relationship Id="rId3" Type="http://schemas.openxmlformats.org/officeDocument/2006/relationships/image" Target="../media/image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s://youtu.be/4UmboGwTE7w" TargetMode="External"/><Relationship Id="rId4" Type="http://schemas.openxmlformats.org/officeDocument/2006/relationships/image" Target="../media/image1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hyperlink" Target="https://youtu.be/BQ2e4vHeK8g?t=45" TargetMode="External"/><Relationship Id="rId4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ubTitle" sz="quarter" idx="1"/>
          </p:nvPr>
        </p:nvSpPr>
        <p:spPr>
          <a:xfrm>
            <a:off x="976144" y="582134"/>
            <a:ext cx="10420901" cy="2286001"/>
          </a:xfrm>
          <a:prstGeom prst="rect">
            <a:avLst/>
          </a:prstGeom>
        </p:spPr>
        <p:txBody>
          <a:bodyPr/>
          <a:lstStyle/>
          <a:p>
            <a:pPr>
              <a:defRPr sz="7000"/>
            </a:pPr>
            <a:r>
              <a:t>Topic 20.1</a:t>
            </a:r>
          </a:p>
          <a:p>
            <a:pPr>
              <a:defRPr sz="7000"/>
            </a:pPr>
            <a:r>
              <a:t>Types of organic reactions (HL)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340757" y="1217553"/>
            <a:ext cx="4247585" cy="1194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600"/>
            </a:pPr>
            <a:r>
              <a:rPr sz="7200"/>
              <a:t>E</a:t>
            </a:r>
            <a:r>
              <a:rPr sz="7200">
                <a:latin typeface="Helvetica"/>
                <a:ea typeface="Helvetica"/>
                <a:cs typeface="Helvetica"/>
                <a:sym typeface="Helvetica"/>
              </a:rPr>
              <a:t>xample:</a:t>
            </a: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59" y="2582828"/>
            <a:ext cx="12271682" cy="3121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85750" y="-36356"/>
            <a:ext cx="1243330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900"/>
            </a:lvl1pPr>
          </a:lstStyle>
          <a:p>
            <a:pPr/>
            <a:r>
              <a:t>Choice of solvent:</a:t>
            </a:r>
          </a:p>
        </p:txBody>
      </p:sp>
      <p:sp>
        <p:nvSpPr>
          <p:cNvPr id="171" name="Shape 171"/>
          <p:cNvSpPr/>
          <p:nvPr/>
        </p:nvSpPr>
        <p:spPr>
          <a:xfrm>
            <a:off x="643828" y="1362147"/>
            <a:ext cx="12090555" cy="1930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  <a:r>
              <a:t>S</a:t>
            </a:r>
            <a:r>
              <a:rPr baseline="-5999"/>
              <a:t>N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1 is favored in polar, protic solvents* such as water or ethanol.</a:t>
            </a:r>
          </a:p>
        </p:txBody>
      </p:sp>
      <p:sp>
        <p:nvSpPr>
          <p:cNvPr id="172" name="Shape 172"/>
          <p:cNvSpPr/>
          <p:nvPr/>
        </p:nvSpPr>
        <p:spPr>
          <a:xfrm>
            <a:off x="602086" y="6601697"/>
            <a:ext cx="11800628" cy="2845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  <a:r>
              <a:t>S</a:t>
            </a:r>
            <a:r>
              <a:rPr baseline="-5999"/>
              <a:t>N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2 is favored in less polar, aprotic solvents such as an ester or ketone.</a:t>
            </a:r>
          </a:p>
        </p:txBody>
      </p:sp>
      <p:sp>
        <p:nvSpPr>
          <p:cNvPr id="173" name="Shape 173"/>
          <p:cNvSpPr/>
          <p:nvPr/>
        </p:nvSpPr>
        <p:spPr>
          <a:xfrm>
            <a:off x="788792" y="3663950"/>
            <a:ext cx="11800627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*contains a hydrogen atom bound to an oxygen (as in a hydroxyl group) or a nitrogen (as in an amine group).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2" grpId="3"/>
      <p:bldP build="p" bldLvl="5" animBg="1" rev="0" advAuto="0" spid="173" grpId="2"/>
      <p:bldP build="p" bldLvl="5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19100" y="-146050"/>
            <a:ext cx="124333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/>
            </a:pPr>
            <a:r>
              <a:rPr sz="7200"/>
              <a:t>Factors affecting rates for </a:t>
            </a:r>
            <a:endParaRPr sz="7200"/>
          </a:p>
          <a:p>
            <a:pPr>
              <a:defRPr sz="5600"/>
            </a:pPr>
            <a:r>
              <a:rPr sz="7200"/>
              <a:t>S</a:t>
            </a:r>
            <a:r>
              <a:rPr baseline="-5999" sz="6300"/>
              <a:t>N</a:t>
            </a:r>
            <a:r>
              <a:rPr sz="7200"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sz="7200"/>
              <a:t> or S</a:t>
            </a:r>
            <a:r>
              <a:rPr baseline="-5999" sz="6300"/>
              <a:t>N</a:t>
            </a:r>
            <a:r>
              <a:rPr sz="7200"/>
              <a:t>2 Reactions:</a:t>
            </a:r>
          </a:p>
        </p:txBody>
      </p:sp>
      <p:sp>
        <p:nvSpPr>
          <p:cNvPr id="176" name="Shape 176"/>
          <p:cNvSpPr/>
          <p:nvPr/>
        </p:nvSpPr>
        <p:spPr>
          <a:xfrm>
            <a:off x="1140134" y="2340632"/>
            <a:ext cx="10991232" cy="119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72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t>. Nature of the nucleophile</a:t>
            </a:r>
          </a:p>
        </p:txBody>
      </p:sp>
      <p:sp>
        <p:nvSpPr>
          <p:cNvPr id="177" name="Shape 177"/>
          <p:cNvSpPr/>
          <p:nvPr/>
        </p:nvSpPr>
        <p:spPr>
          <a:xfrm flipH="1">
            <a:off x="5529414" y="3713483"/>
            <a:ext cx="1" cy="3065811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9596787" y="4013199"/>
            <a:ext cx="2957242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Rate increases</a:t>
            </a:r>
          </a:p>
        </p:txBody>
      </p:sp>
      <p:sp>
        <p:nvSpPr>
          <p:cNvPr id="179" name="Shape 179"/>
          <p:cNvSpPr/>
          <p:nvPr/>
        </p:nvSpPr>
        <p:spPr>
          <a:xfrm>
            <a:off x="5890348" y="3760961"/>
            <a:ext cx="2957242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/>
            </a:pPr>
            <a:r>
              <a:t>Electron density</a:t>
            </a:r>
          </a:p>
          <a:p>
            <a:pPr>
              <a:defRPr sz="5600"/>
            </a:pPr>
            <a:r>
              <a:t>increases</a:t>
            </a:r>
          </a:p>
        </p:txBody>
      </p:sp>
      <p:sp>
        <p:nvSpPr>
          <p:cNvPr id="180" name="Shape 180"/>
          <p:cNvSpPr/>
          <p:nvPr/>
        </p:nvSpPr>
        <p:spPr>
          <a:xfrm>
            <a:off x="9315346" y="3753736"/>
            <a:ext cx="1" cy="3025558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1247623" y="3760961"/>
            <a:ext cx="5038363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/>
            </a:pPr>
            <a:r>
              <a:t>molecule</a:t>
            </a:r>
          </a:p>
          <a:p>
            <a:pPr>
              <a:defRPr sz="6200"/>
            </a:pPr>
          </a:p>
          <a:p>
            <a:pPr>
              <a:defRPr sz="6200"/>
            </a:pPr>
            <a:r>
              <a:t>anion</a:t>
            </a:r>
          </a:p>
        </p:txBody>
      </p:sp>
      <p:sp>
        <p:nvSpPr>
          <p:cNvPr id="182" name="Shape 182"/>
          <p:cNvSpPr/>
          <p:nvPr/>
        </p:nvSpPr>
        <p:spPr>
          <a:xfrm>
            <a:off x="529391" y="3662054"/>
            <a:ext cx="1619171" cy="354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5100"/>
            </a:pPr>
            <a:r>
              <a:t>NH</a:t>
            </a:r>
            <a:r>
              <a:rPr baseline="-5999"/>
              <a:t>3 </a:t>
            </a:r>
            <a:endParaRPr baseline="-5999"/>
          </a:p>
          <a:p>
            <a:pPr algn="l">
              <a:lnSpc>
                <a:spcPct val="120000"/>
              </a:lnSpc>
              <a:defRPr sz="5100"/>
            </a:pPr>
            <a:r>
              <a:t>H</a:t>
            </a:r>
            <a:r>
              <a:rPr baseline="-5999"/>
              <a:t>2</a:t>
            </a:r>
            <a:r>
              <a:t>O</a:t>
            </a:r>
          </a:p>
          <a:p>
            <a:pPr algn="l">
              <a:lnSpc>
                <a:spcPct val="120000"/>
              </a:lnSpc>
              <a:defRPr sz="5100"/>
            </a:pPr>
            <a:r>
              <a:t>OH</a:t>
            </a:r>
            <a:r>
              <a:rPr baseline="31999"/>
              <a:t>-</a:t>
            </a:r>
            <a:r>
              <a:t> </a:t>
            </a:r>
          </a:p>
          <a:p>
            <a:pPr algn="l">
              <a:lnSpc>
                <a:spcPct val="120000"/>
              </a:lnSpc>
              <a:defRPr sz="5100"/>
            </a:pPr>
            <a:r>
              <a:t>CN</a:t>
            </a:r>
            <a:r>
              <a:rPr baseline="31999"/>
              <a:t>-</a:t>
            </a:r>
            <a:r>
              <a:t> </a:t>
            </a:r>
          </a:p>
        </p:txBody>
      </p:sp>
      <p:sp>
        <p:nvSpPr>
          <p:cNvPr id="183" name="Shape 183"/>
          <p:cNvSpPr/>
          <p:nvPr/>
        </p:nvSpPr>
        <p:spPr>
          <a:xfrm flipH="1">
            <a:off x="2041899" y="3753736"/>
            <a:ext cx="1" cy="3215414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3"/>
      <p:bldP build="whole" bldLvl="1" animBg="1" rev="0" advAuto="0" spid="176" grpId="2"/>
      <p:bldP build="whole" bldLvl="1" animBg="1" rev="0" advAuto="0" spid="177" grpId="6"/>
      <p:bldP build="whole" bldLvl="1" animBg="1" rev="0" advAuto="0" spid="183" grpId="4"/>
      <p:bldP build="whole" bldLvl="1" animBg="1" rev="0" advAuto="0" spid="181" grpId="5"/>
      <p:bldP build="whole" bldLvl="1" animBg="1" rev="0" advAuto="0" spid="179" grpId="7"/>
      <p:bldP build="whole" bldLvl="1" animBg="1" rev="0" advAuto="0" spid="178" grpId="9"/>
      <p:bldP build="whole" bldLvl="1" animBg="1" rev="0" advAuto="0" spid="180" grpId="8"/>
      <p:bldP build="p" bldLvl="5" animBg="1" rev="0" advAuto="0" spid="17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220948" y="283837"/>
            <a:ext cx="6540714" cy="119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72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t>.  Bond Enthalpy</a:t>
            </a:r>
          </a:p>
        </p:txBody>
      </p:sp>
      <p:pic>
        <p:nvPicPr>
          <p:cNvPr id="18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386" y="1609244"/>
            <a:ext cx="7936288" cy="438680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8695447" y="2957845"/>
            <a:ext cx="1" cy="2991815"/>
          </a:xfrm>
          <a:prstGeom prst="line">
            <a:avLst/>
          </a:prstGeom>
          <a:ln w="152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8" name="Shape 188"/>
          <p:cNvSpPr/>
          <p:nvPr/>
        </p:nvSpPr>
        <p:spPr>
          <a:xfrm>
            <a:off x="9520263" y="2339202"/>
            <a:ext cx="3174151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700"/>
            </a:pPr>
            <a:r>
              <a:t>Rate increases</a:t>
            </a:r>
          </a:p>
          <a:p>
            <a:pPr algn="l">
              <a:defRPr sz="5700"/>
            </a:pPr>
            <a:r>
              <a:t>as bond strength decreases.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5" grpId="1"/>
      <p:bldP build="whole" bldLvl="1" animBg="1" rev="0" advAuto="0" spid="187" grpId="3"/>
      <p:bldP build="whole" bldLvl="1" animBg="1" rev="0" advAuto="0" spid="186" grpId="2"/>
      <p:bldP build="whole" bldLvl="1" animBg="1" rev="0" advAuto="0" spid="188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111011" y="248398"/>
            <a:ext cx="1022892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7200"/>
            </a:lvl1pPr>
          </a:lstStyle>
          <a:p>
            <a:pPr/>
            <a:r>
              <a:t>3.  Classification of Carbon</a:t>
            </a:r>
          </a:p>
        </p:txBody>
      </p:sp>
      <p:sp>
        <p:nvSpPr>
          <p:cNvPr id="191" name="Shape 191"/>
          <p:cNvSpPr/>
          <p:nvPr/>
        </p:nvSpPr>
        <p:spPr>
          <a:xfrm flipH="1">
            <a:off x="3802609" y="1669207"/>
            <a:ext cx="1" cy="2686099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8466191" y="2080414"/>
            <a:ext cx="271383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Rate increases</a:t>
            </a:r>
          </a:p>
        </p:txBody>
      </p:sp>
      <p:sp>
        <p:nvSpPr>
          <p:cNvPr id="193" name="Shape 193"/>
          <p:cNvSpPr/>
          <p:nvPr/>
        </p:nvSpPr>
        <p:spPr>
          <a:xfrm>
            <a:off x="669320" y="1574652"/>
            <a:ext cx="2713830" cy="344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/>
            </a:pPr>
            <a:r>
              <a:t>Stability increases</a:t>
            </a:r>
          </a:p>
          <a:p>
            <a:pPr>
              <a:defRPr sz="4500"/>
            </a:pPr>
            <a:r>
              <a:t>(i.e., lower energy state)</a:t>
            </a:r>
          </a:p>
        </p:txBody>
      </p:sp>
      <p:sp>
        <p:nvSpPr>
          <p:cNvPr id="194" name="Shape 194"/>
          <p:cNvSpPr/>
          <p:nvPr/>
        </p:nvSpPr>
        <p:spPr>
          <a:xfrm>
            <a:off x="8316771" y="1669207"/>
            <a:ext cx="1" cy="2686099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3405489" y="1426364"/>
            <a:ext cx="5038363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200"/>
            </a:pPr>
            <a:r>
              <a:t>primary</a:t>
            </a:r>
          </a:p>
          <a:p>
            <a:pPr>
              <a:defRPr sz="6200"/>
            </a:pPr>
            <a:r>
              <a:t>secondary</a:t>
            </a:r>
          </a:p>
          <a:p>
            <a:pPr>
              <a:defRPr sz="6200"/>
            </a:pPr>
            <a:r>
              <a:t>tertiary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4"/>
      <p:bldP build="whole" bldLvl="1" animBg="1" rev="0" advAuto="0" spid="191" grpId="2"/>
      <p:bldP build="whole" bldLvl="1" animBg="1" rev="0" advAuto="0" spid="193" grpId="3"/>
      <p:bldP build="whole" bldLvl="1" animBg="1" rev="0" advAuto="0" spid="192" grpId="5"/>
      <p:bldP build="whole" bldLvl="1" animBg="1" rev="0" advAuto="0" spid="19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1509716" y="213229"/>
            <a:ext cx="998536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Electrophilic addition reactions</a:t>
            </a:r>
          </a:p>
        </p:txBody>
      </p:sp>
      <p:sp>
        <p:nvSpPr>
          <p:cNvPr id="198" name="Shape 198"/>
          <p:cNvSpPr/>
          <p:nvPr/>
        </p:nvSpPr>
        <p:spPr>
          <a:xfrm>
            <a:off x="1032578" y="1654331"/>
            <a:ext cx="10243626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800"/>
            </a:pPr>
            <a:r>
              <a:t>Electrophile:</a:t>
            </a:r>
          </a:p>
          <a:p>
            <a:pPr algn="l">
              <a:defRPr sz="5800"/>
            </a:pPr>
            <a:r>
              <a:t>An electron-deficient species that can accept electron pairs from a nucleophile;</a:t>
            </a:r>
          </a:p>
        </p:txBody>
      </p:sp>
      <p:sp>
        <p:nvSpPr>
          <p:cNvPr id="199" name="Shape 199"/>
          <p:cNvSpPr/>
          <p:nvPr/>
        </p:nvSpPr>
        <p:spPr>
          <a:xfrm>
            <a:off x="4823259" y="4165068"/>
            <a:ext cx="385089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800"/>
            </a:lvl1pPr>
          </a:lstStyle>
          <a:p>
            <a:pPr/>
            <a:r>
              <a:t>a Lewis acid.</a:t>
            </a:r>
          </a:p>
        </p:txBody>
      </p:sp>
      <p:pic>
        <p:nvPicPr>
          <p:cNvPr id="200" name="pasted-image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9677" y="5731973"/>
            <a:ext cx="6370345" cy="1259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200" grpId="3"/>
      <p:bldP build="p" bldLvl="5" animBg="1" rev="0" advAuto="0" spid="19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2833826" y="277211"/>
            <a:ext cx="733714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Electrophilic addition of hydrogen halides</a:t>
            </a:r>
          </a:p>
        </p:txBody>
      </p:sp>
      <p:pic>
        <p:nvPicPr>
          <p:cNvPr id="20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416" y="2724721"/>
            <a:ext cx="12809967" cy="311190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5974227" y="4514850"/>
            <a:ext cx="1056346" cy="723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05" name="Shape 205"/>
          <p:cNvSpPr/>
          <p:nvPr/>
        </p:nvSpPr>
        <p:spPr>
          <a:xfrm>
            <a:off x="1862085" y="4753911"/>
            <a:ext cx="516975" cy="514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</a:defRPr>
            </a:lvl1pPr>
          </a:lstStyle>
          <a:p>
            <a:pPr/>
            <a:r>
              <a:t>δ+</a:t>
            </a:r>
          </a:p>
        </p:txBody>
      </p:sp>
      <p:sp>
        <p:nvSpPr>
          <p:cNvPr id="206" name="Shape 206"/>
          <p:cNvSpPr/>
          <p:nvPr/>
        </p:nvSpPr>
        <p:spPr>
          <a:xfrm>
            <a:off x="3019366" y="4687410"/>
            <a:ext cx="4686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δ</a:t>
            </a:r>
            <a:r>
              <a:rPr sz="3700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8780" y="112464"/>
            <a:ext cx="8699158" cy="329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9505" y="3415581"/>
            <a:ext cx="8717708" cy="214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38780" y="5547655"/>
            <a:ext cx="8699158" cy="2689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1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687473" y="333028"/>
            <a:ext cx="1024362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800"/>
            </a:lvl1pPr>
          </a:lstStyle>
          <a:p>
            <a:pPr/>
            <a:r>
              <a:t>Markovnikov’s rule:</a:t>
            </a:r>
          </a:p>
        </p:txBody>
      </p:sp>
      <p:sp>
        <p:nvSpPr>
          <p:cNvPr id="213" name="Shape 213"/>
          <p:cNvSpPr/>
          <p:nvPr/>
        </p:nvSpPr>
        <p:spPr>
          <a:xfrm>
            <a:off x="909903" y="1419209"/>
            <a:ext cx="10729057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800"/>
            </a:lvl1pPr>
          </a:lstStyle>
          <a:p>
            <a:pPr/>
            <a:r>
              <a:t>For asymmetrical alkenes, hydrogen will add to the carbon that already contains the most hydrogen atoms.</a:t>
            </a:r>
          </a:p>
        </p:txBody>
      </p:sp>
      <p:pic>
        <p:nvPicPr>
          <p:cNvPr id="214" name="pasted-image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4113" y="4761236"/>
            <a:ext cx="6370345" cy="1259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66842"/>
            <a:ext cx="13004800" cy="86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1681524" y="1666248"/>
            <a:ext cx="4838835" cy="135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Which is the preferred product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</p:txBody>
      </p:sp>
      <p:pic>
        <p:nvPicPr>
          <p:cNvPr id="21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9173" y="3639121"/>
            <a:ext cx="3360987" cy="47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8737" y="8599735"/>
            <a:ext cx="3561859" cy="593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850690" y="559186"/>
            <a:ext cx="1268224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Nucleophilic substitution reactions</a:t>
            </a:r>
          </a:p>
        </p:txBody>
      </p:sp>
      <p:pic>
        <p:nvPicPr>
          <p:cNvPr id="14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104" y="1899956"/>
            <a:ext cx="10948592" cy="456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66842"/>
            <a:ext cx="13004800" cy="86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681524" y="1666248"/>
            <a:ext cx="4838835" cy="135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Which is the preferred product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</p:txBody>
      </p:sp>
      <p:pic>
        <p:nvPicPr>
          <p:cNvPr id="22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9173" y="3639121"/>
            <a:ext cx="3360987" cy="47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8737" y="8599735"/>
            <a:ext cx="3561859" cy="59364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8028326" y="46707"/>
            <a:ext cx="5513365" cy="5043706"/>
          </a:xfrm>
          <a:prstGeom prst="ellipse">
            <a:avLst/>
          </a:prstGeom>
          <a:ln w="1524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2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75369" y="1932837"/>
            <a:ext cx="2248518" cy="385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57218" y="7499088"/>
            <a:ext cx="2637411" cy="47096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8272929" y="1768700"/>
            <a:ext cx="2053398" cy="713295"/>
          </a:xfrm>
          <a:prstGeom prst="rect">
            <a:avLst/>
          </a:prstGeom>
          <a:ln w="889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9" name="Shape 229"/>
          <p:cNvSpPr/>
          <p:nvPr/>
        </p:nvSpPr>
        <p:spPr>
          <a:xfrm>
            <a:off x="7373222" y="7414624"/>
            <a:ext cx="2801946" cy="639893"/>
          </a:xfrm>
          <a:prstGeom prst="rect">
            <a:avLst/>
          </a:prstGeom>
          <a:ln w="889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3023423" y="115421"/>
            <a:ext cx="695795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Electrophilic addition of halogens</a:t>
            </a:r>
          </a:p>
        </p:txBody>
      </p:sp>
      <p:pic>
        <p:nvPicPr>
          <p:cNvPr id="23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157955"/>
            <a:ext cx="13004801" cy="404497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3582302" y="1908430"/>
            <a:ext cx="584019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(aka halogenation)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2"/>
      <p:bldP build="whole" bldLvl="1" animBg="1" rev="0" advAuto="0" spid="2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2833826" y="-21308"/>
            <a:ext cx="733714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Electrophilic addition of hydrogen</a:t>
            </a:r>
          </a:p>
        </p:txBody>
      </p:sp>
      <p:pic>
        <p:nvPicPr>
          <p:cNvPr id="2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92" y="3334789"/>
            <a:ext cx="12879216" cy="308402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3335291" y="1815979"/>
            <a:ext cx="6334219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(aka hydrogenation)</a:t>
            </a:r>
          </a:p>
        </p:txBody>
      </p:sp>
      <p:pic>
        <p:nvPicPr>
          <p:cNvPr id="23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1761" y="4152785"/>
            <a:ext cx="2112008" cy="581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3"/>
      <p:bldP build="whole" bldLvl="1" animBg="1" rev="0" advAuto="0" spid="236" grpId="2"/>
      <p:bldP build="whole" bldLvl="1" animBg="1" rev="0" advAuto="0" spid="23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3023423" y="115421"/>
            <a:ext cx="695795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/>
            </a:lvl1pPr>
          </a:lstStyle>
          <a:p>
            <a:pPr/>
            <a:r>
              <a:t>Electrophilic addition of interhalogens</a:t>
            </a:r>
          </a:p>
        </p:txBody>
      </p:sp>
      <p:pic>
        <p:nvPicPr>
          <p:cNvPr id="24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90" y="3695700"/>
            <a:ext cx="12827820" cy="3860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288248" y="1964365"/>
            <a:ext cx="1042830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(contains two different halogens)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2"/>
      <p:bldP build="whole" bldLvl="1" animBg="1" rev="0" advAuto="0" spid="24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770107" y="86396"/>
            <a:ext cx="1146458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100"/>
            </a:pPr>
            <a:r>
              <a:t>Electrophilic substitution</a:t>
            </a:r>
          </a:p>
          <a:p>
            <a:pPr>
              <a:defRPr sz="6100"/>
            </a:pPr>
            <a:r>
              <a:t>reactions of benzene</a:t>
            </a:r>
          </a:p>
        </p:txBody>
      </p:sp>
      <p:sp>
        <p:nvSpPr>
          <p:cNvPr id="245" name="Shape 245"/>
          <p:cNvSpPr/>
          <p:nvPr/>
        </p:nvSpPr>
        <p:spPr>
          <a:xfrm>
            <a:off x="1044515" y="1892092"/>
            <a:ext cx="10915771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Unlike alkenes, the benzene ring is quite hard to break and will not undergo addition.</a:t>
            </a:r>
          </a:p>
        </p:txBody>
      </p:sp>
      <p:sp>
        <p:nvSpPr>
          <p:cNvPr id="246" name="Shape 246"/>
          <p:cNvSpPr/>
          <p:nvPr/>
        </p:nvSpPr>
        <p:spPr>
          <a:xfrm>
            <a:off x="1234340" y="5395431"/>
            <a:ext cx="1091577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Benzene will undergo substitution by losing hydrogens.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2"/>
      <p:bldP build="whole" bldLvl="1" animBg="1" rev="0" advAuto="0" spid="24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377080" y="2553433"/>
            <a:ext cx="1091577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For example:</a:t>
            </a:r>
          </a:p>
        </p:txBody>
      </p:sp>
      <p:pic>
        <p:nvPicPr>
          <p:cNvPr id="24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405" y="3974095"/>
            <a:ext cx="10804838" cy="2425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image.tiff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9353" y="7207955"/>
            <a:ext cx="2031224" cy="203122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6325574" y="4610099"/>
            <a:ext cx="89813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AlCl</a:t>
            </a:r>
            <a:r>
              <a:rPr baseline="-5999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  <p:bldP build="whole" bldLvl="1" animBg="1" rev="0" advAuto="0" spid="249" grpId="2"/>
      <p:bldP build="whole" bldLvl="1" animBg="1" rev="0" advAuto="0" spid="250" grpId="4"/>
      <p:bldP build="whole" bldLvl="1" animBg="1" rev="0" advAuto="0" spid="251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770107" y="133004"/>
            <a:ext cx="1146458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Electrophilic substitution:</a:t>
            </a:r>
          </a:p>
        </p:txBody>
      </p:sp>
      <p:pic>
        <p:nvPicPr>
          <p:cNvPr id="254" name="pasted-image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7228" y="6869474"/>
            <a:ext cx="6370345" cy="125975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2778070" y="1187317"/>
            <a:ext cx="6936375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Nitration of benzene</a:t>
            </a:r>
          </a:p>
        </p:txBody>
      </p:sp>
      <p:pic>
        <p:nvPicPr>
          <p:cNvPr id="25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687" y="3602949"/>
            <a:ext cx="11575426" cy="254770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724200" y="2570124"/>
            <a:ext cx="44337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/>
            </a:lvl1pPr>
          </a:lstStyle>
          <a:p>
            <a:pPr/>
            <a:r>
              <a:t>Overall reaction: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54" grpId="3"/>
      <p:bldP build="whole" bldLvl="1" animBg="1" rev="0" advAuto="0" spid="257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098" y="1424259"/>
            <a:ext cx="10652604" cy="305631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186456" y="328183"/>
            <a:ext cx="1837917" cy="8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000"/>
            </a:pPr>
            <a:r>
              <a:t>Step </a:t>
            </a:r>
            <a:r>
              <a:rPr>
                <a:latin typeface="Geneva"/>
                <a:ea typeface="Geneva"/>
                <a:cs typeface="Geneva"/>
                <a:sym typeface="Geneva"/>
              </a:rPr>
              <a:t>1</a:t>
            </a:r>
          </a:p>
        </p:txBody>
      </p:sp>
      <p:sp>
        <p:nvSpPr>
          <p:cNvPr id="261" name="Shape 261"/>
          <p:cNvSpPr/>
          <p:nvPr/>
        </p:nvSpPr>
        <p:spPr>
          <a:xfrm>
            <a:off x="1117382" y="4677174"/>
            <a:ext cx="11278517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400"/>
            </a:pPr>
            <a:r>
              <a:t>The sulfuric acid protonates the nitric acid, which loses water to form the NO</a:t>
            </a:r>
            <a:r>
              <a:rPr baseline="-5999"/>
              <a:t>2</a:t>
            </a:r>
            <a:r>
              <a:rPr baseline="31999"/>
              <a:t>+</a:t>
            </a:r>
            <a:r>
              <a:t> electrophile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08" y="1591804"/>
            <a:ext cx="12790584" cy="372146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2873690" y="4135323"/>
            <a:ext cx="1837917" cy="8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000">
                <a:solidFill>
                  <a:srgbClr val="000000"/>
                </a:solidFill>
              </a:defRPr>
            </a:pPr>
            <a:r>
              <a:t>Step </a:t>
            </a:r>
            <a:r>
              <a:rPr>
                <a:latin typeface="Geneva"/>
                <a:ea typeface="Geneva"/>
                <a:cs typeface="Geneva"/>
                <a:sym typeface="Geneva"/>
              </a:rPr>
              <a:t>2</a:t>
            </a:r>
          </a:p>
        </p:txBody>
      </p:sp>
      <p:sp>
        <p:nvSpPr>
          <p:cNvPr id="265" name="Shape 265"/>
          <p:cNvSpPr/>
          <p:nvPr/>
        </p:nvSpPr>
        <p:spPr>
          <a:xfrm>
            <a:off x="6883641" y="4135323"/>
            <a:ext cx="1837916" cy="89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000">
                <a:solidFill>
                  <a:srgbClr val="000000"/>
                </a:solidFill>
              </a:defRPr>
            </a:pPr>
            <a:r>
              <a:t>Step </a:t>
            </a:r>
            <a:r>
              <a:rPr>
                <a:latin typeface="Geneva"/>
                <a:ea typeface="Geneva"/>
                <a:cs typeface="Geneva"/>
                <a:sym typeface="Geneva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662722" y="1891885"/>
            <a:ext cx="11418514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600"/>
            </a:pPr>
            <a:r>
              <a:t>For organic compounds, oxidation involves the adding</a:t>
            </a:r>
          </a:p>
          <a:p>
            <a:pPr algn="l">
              <a:defRPr sz="6600"/>
            </a:pPr>
            <a:r>
              <a:t>C</a:t>
            </a:r>
            <a:r>
              <a:rPr sz="7600"/>
              <a:t>-</a:t>
            </a:r>
            <a:r>
              <a:t>O bonds.  Reduction involves the adding C</a:t>
            </a:r>
            <a:r>
              <a:rPr sz="7600"/>
              <a:t>-</a:t>
            </a:r>
            <a:r>
              <a:t>H bonds.</a:t>
            </a:r>
          </a:p>
        </p:txBody>
      </p:sp>
      <p:sp>
        <p:nvSpPr>
          <p:cNvPr id="268" name="Shape 268"/>
          <p:cNvSpPr/>
          <p:nvPr/>
        </p:nvSpPr>
        <p:spPr>
          <a:xfrm>
            <a:off x="1379295" y="373308"/>
            <a:ext cx="998536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Reduction Reactions (HL)</a:t>
            </a:r>
          </a:p>
        </p:txBody>
      </p:sp>
      <p:pic>
        <p:nvPicPr>
          <p:cNvPr id="269" name="pasted-image.tiff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1142" y="7137639"/>
            <a:ext cx="2076638" cy="2076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984250" y="465901"/>
            <a:ext cx="11036300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800"/>
            </a:pPr>
            <a:r>
              <a:t>Nucleophile:</a:t>
            </a:r>
          </a:p>
          <a:p>
            <a:pPr algn="l">
              <a:defRPr sz="5800"/>
            </a:pPr>
            <a:r>
              <a:t>An atom or molecule attracted to the nucleus of an atom; contains an unshared (non-bonded) pair of electrons.</a:t>
            </a:r>
          </a:p>
        </p:txBody>
      </p:sp>
      <p:sp>
        <p:nvSpPr>
          <p:cNvPr id="143" name="Shape 143"/>
          <p:cNvSpPr/>
          <p:nvPr/>
        </p:nvSpPr>
        <p:spPr>
          <a:xfrm>
            <a:off x="1041400" y="5305777"/>
            <a:ext cx="11404600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300"/>
            </a:pPr>
            <a:r>
              <a:t>Common nucleophiles:</a:t>
            </a:r>
          </a:p>
          <a:p>
            <a:pPr algn="l">
              <a:defRPr sz="5300"/>
            </a:pPr>
            <a:r>
              <a:t>		NH</a:t>
            </a:r>
            <a:r>
              <a:rPr baseline="-5999"/>
              <a:t>3</a:t>
            </a:r>
            <a:endParaRPr baseline="-5999"/>
          </a:p>
          <a:p>
            <a:pPr lvl="7" algn="l">
              <a:defRPr sz="5300"/>
            </a:pPr>
            <a:r>
              <a:t>H</a:t>
            </a:r>
            <a:r>
              <a:rPr baseline="-5999"/>
              <a:t>2</a:t>
            </a:r>
            <a:r>
              <a:t>O</a:t>
            </a:r>
          </a:p>
          <a:p>
            <a:pPr lvl="8" algn="l">
              <a:defRPr sz="5300"/>
            </a:pPr>
            <a:r>
              <a:t>		OH</a:t>
            </a:r>
            <a:r>
              <a:rPr baseline="31999" sz="5800"/>
              <a:t>-</a:t>
            </a:r>
            <a:endParaRPr baseline="31999"/>
          </a:p>
          <a:p>
            <a:pPr lvl="8" algn="l">
              <a:defRPr sz="5300"/>
            </a:pPr>
            <a:r>
              <a:rPr baseline="31999"/>
              <a:t>				</a:t>
            </a:r>
            <a:r>
              <a:t>CN</a:t>
            </a:r>
            <a:r>
              <a:rPr baseline="31999" sz="5800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5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2" grpId="1"/>
      <p:bldP build="p" bldLvl="5" animBg="1" rev="0" advAuto="0" spid="143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1830135" y="167011"/>
            <a:ext cx="814627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Reduction of Carbonyl Compounds</a:t>
            </a:r>
          </a:p>
        </p:txBody>
      </p:sp>
      <p:sp>
        <p:nvSpPr>
          <p:cNvPr id="272" name="Shape 272"/>
          <p:cNvSpPr/>
          <p:nvPr/>
        </p:nvSpPr>
        <p:spPr>
          <a:xfrm>
            <a:off x="392266" y="3358517"/>
            <a:ext cx="9912599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Two common reducing agents:</a:t>
            </a:r>
          </a:p>
        </p:txBody>
      </p:sp>
      <p:sp>
        <p:nvSpPr>
          <p:cNvPr id="273" name="Shape 273"/>
          <p:cNvSpPr/>
          <p:nvPr/>
        </p:nvSpPr>
        <p:spPr>
          <a:xfrm>
            <a:off x="243183" y="2121863"/>
            <a:ext cx="12518435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(aldehydes, ketones, &amp; carboxylic acids)</a:t>
            </a:r>
          </a:p>
        </p:txBody>
      </p:sp>
      <p:sp>
        <p:nvSpPr>
          <p:cNvPr id="274" name="Shape 274"/>
          <p:cNvSpPr/>
          <p:nvPr/>
        </p:nvSpPr>
        <p:spPr>
          <a:xfrm>
            <a:off x="758498" y="4381499"/>
            <a:ext cx="1329221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100"/>
            </a:pPr>
            <a:r>
              <a:t>Lithium aluminum hydride (LiAlH</a:t>
            </a:r>
            <a:r>
              <a:rPr baseline="-5999"/>
              <a:t>4</a:t>
            </a:r>
            <a:r>
              <a:t>)</a:t>
            </a:r>
          </a:p>
        </p:txBody>
      </p:sp>
      <p:sp>
        <p:nvSpPr>
          <p:cNvPr id="275" name="Shape 275"/>
          <p:cNvSpPr/>
          <p:nvPr/>
        </p:nvSpPr>
        <p:spPr>
          <a:xfrm>
            <a:off x="926032" y="5404482"/>
            <a:ext cx="1329221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100"/>
            </a:pPr>
            <a:r>
              <a:t>and Sodium borohydride (NaBH</a:t>
            </a:r>
            <a:r>
              <a:rPr baseline="-5999"/>
              <a:t>4</a:t>
            </a:r>
            <a:r>
              <a:t>)</a:t>
            </a:r>
          </a:p>
        </p:txBody>
      </p:sp>
      <p:sp>
        <p:nvSpPr>
          <p:cNvPr id="276" name="Shape 276"/>
          <p:cNvSpPr/>
          <p:nvPr/>
        </p:nvSpPr>
        <p:spPr>
          <a:xfrm>
            <a:off x="2104598" y="6641136"/>
            <a:ext cx="8053074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100"/>
            </a:pPr>
            <a:r>
              <a:t>Both provide the needed hydride ion (H</a:t>
            </a:r>
            <a:r>
              <a:rPr baseline="31999" sz="8000"/>
              <a:t>-</a:t>
            </a:r>
            <a:r>
              <a:t>), which acts as a nucleophile.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4"/>
      <p:bldP build="whole" bldLvl="1" animBg="1" rev="0" advAuto="0" spid="273" grpId="1"/>
      <p:bldP build="whole" bldLvl="1" animBg="1" rev="0" advAuto="0" spid="276" grpId="5"/>
      <p:bldP build="whole" bldLvl="1" animBg="1" rev="0" advAuto="0" spid="274" grpId="3"/>
      <p:bldP build="whole" bldLvl="1" animBg="1" rev="0" advAuto="0" spid="272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836962"/>
            <a:ext cx="12750800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4933343" y="800099"/>
            <a:ext cx="246798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Reduction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LiAlH</a:t>
            </a:r>
            <a:r>
              <a:rPr baseline="-5999"/>
              <a:t>4</a:t>
            </a:r>
          </a:p>
        </p:txBody>
      </p:sp>
      <p:sp>
        <p:nvSpPr>
          <p:cNvPr id="280" name="Shape 280"/>
          <p:cNvSpPr/>
          <p:nvPr/>
        </p:nvSpPr>
        <p:spPr>
          <a:xfrm>
            <a:off x="4898623" y="3356338"/>
            <a:ext cx="283330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Oxidation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Cr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rPr baseline="31999"/>
              <a:t>2-</a:t>
            </a:r>
            <a:r>
              <a:t> / H</a:t>
            </a:r>
            <a:r>
              <a:rPr baseline="31999"/>
              <a:t>+</a:t>
            </a:r>
          </a:p>
        </p:txBody>
      </p:sp>
      <p:sp>
        <p:nvSpPr>
          <p:cNvPr id="281" name="Shape 281"/>
          <p:cNvSpPr/>
          <p:nvPr/>
        </p:nvSpPr>
        <p:spPr>
          <a:xfrm flipH="1" flipV="1">
            <a:off x="4500730" y="3188288"/>
            <a:ext cx="3629089" cy="1"/>
          </a:xfrm>
          <a:prstGeom prst="line">
            <a:avLst/>
          </a:prstGeom>
          <a:ln w="1143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2"/>
      <p:bldP build="whole" bldLvl="1" animBg="1" rev="0" advAuto="0" spid="28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537" y="339552"/>
            <a:ext cx="11381592" cy="443962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4933343" y="800099"/>
            <a:ext cx="246798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Reduction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LiAlH</a:t>
            </a:r>
            <a:r>
              <a:rPr baseline="-5999"/>
              <a:t>4</a:t>
            </a:r>
          </a:p>
        </p:txBody>
      </p:sp>
      <p:sp>
        <p:nvSpPr>
          <p:cNvPr id="285" name="Shape 285"/>
          <p:cNvSpPr/>
          <p:nvPr/>
        </p:nvSpPr>
        <p:spPr>
          <a:xfrm>
            <a:off x="4898623" y="3356338"/>
            <a:ext cx="283330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Oxidation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Cr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rPr baseline="31999"/>
              <a:t>2-</a:t>
            </a:r>
            <a:r>
              <a:t> / H</a:t>
            </a:r>
            <a:r>
              <a:rPr baseline="31999"/>
              <a:t>+</a:t>
            </a:r>
          </a:p>
        </p:txBody>
      </p:sp>
      <p:sp>
        <p:nvSpPr>
          <p:cNvPr id="286" name="Shape 286"/>
          <p:cNvSpPr/>
          <p:nvPr/>
        </p:nvSpPr>
        <p:spPr>
          <a:xfrm flipH="1" flipV="1">
            <a:off x="4500730" y="3188288"/>
            <a:ext cx="3629089" cy="1"/>
          </a:xfrm>
          <a:prstGeom prst="line">
            <a:avLst/>
          </a:prstGeom>
          <a:ln w="1143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1"/>
      <p:bldP build="whole" bldLvl="1" animBg="1" rev="0" advAuto="0" spid="285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609" y="268959"/>
            <a:ext cx="12743582" cy="497090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933343" y="800099"/>
            <a:ext cx="246798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Reduction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LiAlH</a:t>
            </a:r>
            <a:r>
              <a:rPr baseline="-5999"/>
              <a:t>4</a:t>
            </a:r>
          </a:p>
        </p:txBody>
      </p:sp>
      <p:sp>
        <p:nvSpPr>
          <p:cNvPr id="290" name="Shape 290"/>
          <p:cNvSpPr/>
          <p:nvPr/>
        </p:nvSpPr>
        <p:spPr>
          <a:xfrm>
            <a:off x="4898623" y="3356338"/>
            <a:ext cx="283330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Oxidation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Cr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rPr baseline="31999"/>
              <a:t>2-</a:t>
            </a:r>
            <a:r>
              <a:t> / H</a:t>
            </a:r>
            <a:r>
              <a:rPr baseline="31999"/>
              <a:t>+</a:t>
            </a:r>
          </a:p>
        </p:txBody>
      </p:sp>
      <p:sp>
        <p:nvSpPr>
          <p:cNvPr id="291" name="Shape 291"/>
          <p:cNvSpPr/>
          <p:nvPr/>
        </p:nvSpPr>
        <p:spPr>
          <a:xfrm flipH="1" flipV="1">
            <a:off x="4500730" y="3188288"/>
            <a:ext cx="3629089" cy="1"/>
          </a:xfrm>
          <a:prstGeom prst="line">
            <a:avLst/>
          </a:prstGeom>
          <a:ln w="1143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92" name="Shape 292"/>
          <p:cNvSpPr/>
          <p:nvPr/>
        </p:nvSpPr>
        <p:spPr>
          <a:xfrm>
            <a:off x="1304226" y="4158841"/>
            <a:ext cx="1056346" cy="723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93" name="Shape 293"/>
          <p:cNvSpPr/>
          <p:nvPr/>
        </p:nvSpPr>
        <p:spPr>
          <a:xfrm>
            <a:off x="1057556" y="3991307"/>
            <a:ext cx="29516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ethanoic acid</a:t>
            </a:r>
          </a:p>
        </p:txBody>
      </p:sp>
      <p:sp>
        <p:nvSpPr>
          <p:cNvPr id="294" name="Shape 294"/>
          <p:cNvSpPr/>
          <p:nvPr/>
        </p:nvSpPr>
        <p:spPr>
          <a:xfrm>
            <a:off x="9728772" y="3846064"/>
            <a:ext cx="171971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ethanol</a:t>
            </a:r>
          </a:p>
        </p:txBody>
      </p:sp>
      <p:sp>
        <p:nvSpPr>
          <p:cNvPr id="295" name="Shape 295"/>
          <p:cNvSpPr/>
          <p:nvPr/>
        </p:nvSpPr>
        <p:spPr>
          <a:xfrm>
            <a:off x="5309692" y="4514850"/>
            <a:ext cx="171528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(reflux)</a:t>
            </a:r>
          </a:p>
        </p:txBody>
      </p:sp>
      <p:pic>
        <p:nvPicPr>
          <p:cNvPr id="296" name="pasted-image.jp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7228" y="6869474"/>
            <a:ext cx="6370345" cy="1259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"/>
      <p:bldP build="whole" bldLvl="1" animBg="1" rev="0" advAuto="0" spid="295" grpId="3"/>
      <p:bldP build="whole" bldLvl="1" animBg="1" rev="0" advAuto="0" spid="290" grpId="2"/>
      <p:bldP build="whole" bldLvl="1" animBg="1" rev="0" advAuto="0" spid="296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-50939" y="1236579"/>
            <a:ext cx="1265561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Reduction of nitrobenzene</a:t>
            </a:r>
          </a:p>
        </p:txBody>
      </p:sp>
      <p:pic>
        <p:nvPicPr>
          <p:cNvPr id="299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068" y="3711576"/>
            <a:ext cx="10515601" cy="421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4014016" y="6714329"/>
            <a:ext cx="345590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100">
                <a:solidFill>
                  <a:srgbClr val="000000"/>
                </a:solidFill>
              </a:defRPr>
            </a:lvl1pPr>
          </a:lstStyle>
          <a:p>
            <a:pPr/>
            <a:r>
              <a:t>Heat / reflux</a:t>
            </a:r>
          </a:p>
        </p:txBody>
      </p:sp>
      <p:sp>
        <p:nvSpPr>
          <p:cNvPr id="301" name="Shape 301"/>
          <p:cNvSpPr/>
          <p:nvPr/>
        </p:nvSpPr>
        <p:spPr>
          <a:xfrm>
            <a:off x="175419" y="7921249"/>
            <a:ext cx="424275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nitrobenzene</a:t>
            </a:r>
          </a:p>
        </p:txBody>
      </p:sp>
      <p:sp>
        <p:nvSpPr>
          <p:cNvPr id="302" name="Shape 302"/>
          <p:cNvSpPr/>
          <p:nvPr/>
        </p:nvSpPr>
        <p:spPr>
          <a:xfrm>
            <a:off x="7246835" y="7895583"/>
            <a:ext cx="585078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phenylammonium</a:t>
            </a:r>
          </a:p>
          <a:p>
            <a:pPr>
              <a:defRPr sz="6100"/>
            </a:pPr>
            <a:r>
              <a:t>ion</a:t>
            </a:r>
          </a:p>
        </p:txBody>
      </p:sp>
      <p:sp>
        <p:nvSpPr>
          <p:cNvPr id="303" name="Shape 303"/>
          <p:cNvSpPr/>
          <p:nvPr/>
        </p:nvSpPr>
        <p:spPr>
          <a:xfrm>
            <a:off x="1019352" y="2562816"/>
            <a:ext cx="1833985" cy="88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200"/>
            </a:pPr>
            <a:r>
              <a:t>Step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2"/>
      <p:bldP build="whole" bldLvl="1" animBg="1" rev="0" advAuto="0" spid="303" grpId="1"/>
      <p:bldP build="whole" bldLvl="1" animBg="1" rev="0" advAuto="0" spid="302" grpId="4"/>
      <p:bldP build="whole" bldLvl="1" animBg="1" rev="0" advAuto="0" spid="301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1172704"/>
            <a:ext cx="12979400" cy="3848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7312861" y="5192150"/>
            <a:ext cx="399725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100"/>
            </a:lvl1pPr>
          </a:lstStyle>
          <a:p>
            <a:pPr/>
            <a:r>
              <a:t>phenylamine</a:t>
            </a:r>
          </a:p>
        </p:txBody>
      </p:sp>
      <p:sp>
        <p:nvSpPr>
          <p:cNvPr id="307" name="Shape 307"/>
          <p:cNvSpPr/>
          <p:nvPr/>
        </p:nvSpPr>
        <p:spPr>
          <a:xfrm>
            <a:off x="240829" y="137759"/>
            <a:ext cx="179690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200"/>
            </a:lvl1pPr>
          </a:lstStyle>
          <a:p>
            <a:pPr/>
            <a:r>
              <a:t>Step 2</a:t>
            </a:r>
          </a:p>
        </p:txBody>
      </p:sp>
      <p:pic>
        <p:nvPicPr>
          <p:cNvPr id="308" name="pasted-image.jp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61219" y="7078891"/>
            <a:ext cx="6370345" cy="1259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  <p:bldP build="whole" bldLvl="1" animBg="1" rev="0" advAuto="0" spid="30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734488" y="631128"/>
            <a:ext cx="9804401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500"/>
            </a:pPr>
            <a:r>
              <a:t>Unimolecular:</a:t>
            </a:r>
          </a:p>
          <a:p>
            <a:pPr algn="l">
              <a:defRPr sz="7500"/>
            </a:pPr>
            <a:r>
              <a:t>An elementary reaction with only one reactant.</a:t>
            </a:r>
          </a:p>
        </p:txBody>
      </p:sp>
      <p:sp>
        <p:nvSpPr>
          <p:cNvPr id="146" name="Shape 146"/>
          <p:cNvSpPr/>
          <p:nvPr/>
        </p:nvSpPr>
        <p:spPr>
          <a:xfrm>
            <a:off x="3002616" y="4489786"/>
            <a:ext cx="9261514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500"/>
            </a:pPr>
            <a:r>
              <a:t>Bimolecular:</a:t>
            </a:r>
          </a:p>
          <a:p>
            <a:pPr algn="l">
              <a:defRPr sz="7500"/>
            </a:pPr>
            <a:r>
              <a:t>An elementary reaction with two reactants.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  <p:bldP build="p" bldLvl="5" animBg="1" rev="0" advAuto="0" spid="14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419100" y="381000"/>
            <a:ext cx="12433300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/>
            </a:pPr>
            <a:r>
              <a:rPr sz="7200"/>
              <a:t>S</a:t>
            </a:r>
            <a:r>
              <a:rPr baseline="-5999" sz="6300"/>
              <a:t>N</a:t>
            </a:r>
            <a:r>
              <a:rPr sz="7200"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 sz="7200"/>
              <a:t> Reactions</a:t>
            </a:r>
          </a:p>
        </p:txBody>
      </p:sp>
      <p:sp>
        <p:nvSpPr>
          <p:cNvPr id="149" name="Shape 149"/>
          <p:cNvSpPr/>
          <p:nvPr/>
        </p:nvSpPr>
        <p:spPr>
          <a:xfrm>
            <a:off x="419100" y="2815299"/>
            <a:ext cx="1243330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Occurs in: primary halogenoalkane</a:t>
            </a:r>
          </a:p>
        </p:txBody>
      </p:sp>
      <p:sp>
        <p:nvSpPr>
          <p:cNvPr id="150" name="Shape 150"/>
          <p:cNvSpPr/>
          <p:nvPr/>
        </p:nvSpPr>
        <p:spPr>
          <a:xfrm>
            <a:off x="763828" y="1543050"/>
            <a:ext cx="11461553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(bimolecular nucleophilic substitution)</a:t>
            </a:r>
          </a:p>
        </p:txBody>
      </p:sp>
      <p:sp>
        <p:nvSpPr>
          <p:cNvPr id="151" name="Shape 151"/>
          <p:cNvSpPr/>
          <p:nvPr/>
        </p:nvSpPr>
        <p:spPr>
          <a:xfrm>
            <a:off x="4597400" y="4002749"/>
            <a:ext cx="72263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(in warm, dilute NaOH)</a:t>
            </a:r>
          </a:p>
        </p:txBody>
      </p:sp>
      <p:sp>
        <p:nvSpPr>
          <p:cNvPr id="152" name="Shape 152"/>
          <p:cNvSpPr/>
          <p:nvPr/>
        </p:nvSpPr>
        <p:spPr>
          <a:xfrm>
            <a:off x="141449" y="5319830"/>
            <a:ext cx="12706310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4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rate =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64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	k[halogenoalkane][nucleophile]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9" grpId="3"/>
      <p:bldP build="whole" bldLvl="1" animBg="1" rev="0" advAuto="0" spid="152" grpId="5"/>
      <p:bldP build="p" bldLvl="5" animBg="1" rev="0" advAuto="0" spid="151" grpId="4"/>
      <p:bldP build="p" bldLvl="5" animBg="1" rev="0" advAuto="0" spid="148" grpId="1"/>
      <p:bldP build="whole" bldLvl="1" animBg="1" rev="0" advAuto="0" spid="15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N2 Reactions | University Of Surrey - YouTub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333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209" y="2596321"/>
            <a:ext cx="12220350" cy="424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340757" y="1217553"/>
            <a:ext cx="4247585" cy="1194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600"/>
            </a:pPr>
            <a:r>
              <a:rPr sz="7200"/>
              <a:t>E</a:t>
            </a:r>
            <a:r>
              <a:rPr sz="7200">
                <a:latin typeface="Helvetica"/>
                <a:ea typeface="Helvetica"/>
                <a:cs typeface="Helvetica"/>
                <a:sym typeface="Helvetica"/>
              </a:rPr>
              <a:t>xample: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419100" y="381000"/>
            <a:ext cx="12433300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/>
            </a:pPr>
            <a:r>
              <a:rPr sz="7200"/>
              <a:t>S</a:t>
            </a:r>
            <a:r>
              <a:rPr baseline="-5999" sz="6300"/>
              <a:t>N</a:t>
            </a:r>
            <a:r>
              <a:rPr sz="7200"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sz="7200"/>
              <a:t> Reactions</a:t>
            </a:r>
          </a:p>
        </p:txBody>
      </p:sp>
      <p:sp>
        <p:nvSpPr>
          <p:cNvPr id="160" name="Shape 160"/>
          <p:cNvSpPr/>
          <p:nvPr/>
        </p:nvSpPr>
        <p:spPr>
          <a:xfrm>
            <a:off x="419100" y="2815299"/>
            <a:ext cx="1243330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Occurs in: tertiary halogenoalkane</a:t>
            </a:r>
          </a:p>
        </p:txBody>
      </p:sp>
      <p:sp>
        <p:nvSpPr>
          <p:cNvPr id="161" name="Shape 161"/>
          <p:cNvSpPr/>
          <p:nvPr/>
        </p:nvSpPr>
        <p:spPr>
          <a:xfrm>
            <a:off x="763828" y="1543050"/>
            <a:ext cx="11461553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(unimolecular nucleophilic substitution)</a:t>
            </a:r>
          </a:p>
        </p:txBody>
      </p:sp>
      <p:sp>
        <p:nvSpPr>
          <p:cNvPr id="162" name="Shape 162"/>
          <p:cNvSpPr/>
          <p:nvPr/>
        </p:nvSpPr>
        <p:spPr>
          <a:xfrm>
            <a:off x="4597400" y="4002749"/>
            <a:ext cx="72263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(in warm, dilute NaOH)</a:t>
            </a:r>
          </a:p>
        </p:txBody>
      </p:sp>
      <p:sp>
        <p:nvSpPr>
          <p:cNvPr id="163" name="Shape 163"/>
          <p:cNvSpPr/>
          <p:nvPr/>
        </p:nvSpPr>
        <p:spPr>
          <a:xfrm>
            <a:off x="992012" y="5641156"/>
            <a:ext cx="1128747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5600">
                <a:latin typeface="+mn-lt"/>
                <a:ea typeface="+mn-ea"/>
                <a:cs typeface="+mn-cs"/>
                <a:sym typeface="Gill Sans"/>
              </a:defRPr>
            </a:pPr>
            <a:r>
              <a:rPr sz="7200">
                <a:latin typeface="Helvetica"/>
                <a:ea typeface="Helvetica"/>
                <a:cs typeface="Helvetica"/>
                <a:sym typeface="Helvetica"/>
              </a:rPr>
              <a:t>rate = k [halogenoalkane]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0" grpId="3"/>
      <p:bldP build="whole" bldLvl="1" animBg="1" rev="0" advAuto="0" spid="161" grpId="2"/>
      <p:bldP build="p" bldLvl="5" animBg="1" rev="0" advAuto="0" spid="159" grpId="1"/>
      <p:bldP build="whole" bldLvl="1" animBg="1" rev="0" advAuto="0" spid="163" grpId="5"/>
      <p:bldP build="p" bldLvl="5" animBg="1" rev="0" advAuto="0" spid="162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N1 Reactions | University Of Surrey - YouTub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4127" y="817449"/>
            <a:ext cx="12576546" cy="7074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95007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