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youtu.be/XQEl0DOnyzw" TargetMode="External"/><Relationship Id="rId4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s://youtu.be/Nf2oEUghJkI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60238" y="1432018"/>
            <a:ext cx="11384719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indent="12700" algn="l">
              <a:defRPr sz="5900"/>
            </a:pPr>
            <a:r>
              <a:t>Photosynthesis: </a:t>
            </a:r>
          </a:p>
          <a:p>
            <a:pPr indent="12700" algn="l">
              <a:defRPr sz="5900"/>
            </a:pPr>
            <a:r>
              <a:t>An endothermic process in which green plants use light energy to produce stored chemical energy in the form of carbohydrates, such as glucose.</a:t>
            </a:r>
          </a:p>
        </p:txBody>
      </p:sp>
      <p:sp>
        <p:nvSpPr>
          <p:cNvPr id="138" name="Shape 138"/>
          <p:cNvSpPr/>
          <p:nvPr>
            <p:ph type="title"/>
          </p:nvPr>
        </p:nvSpPr>
        <p:spPr>
          <a:xfrm>
            <a:off x="720153" y="186699"/>
            <a:ext cx="9931401" cy="1289297"/>
          </a:xfrm>
          <a:prstGeom prst="rect">
            <a:avLst/>
          </a:prstGeom>
        </p:spPr>
        <p:txBody>
          <a:bodyPr anchor="t"/>
          <a:lstStyle/>
          <a:p>
            <a:pPr algn="l">
              <a:defRPr sz="7600"/>
            </a:pPr>
            <a:r>
              <a:t>C.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4</a:t>
            </a:r>
            <a:r>
              <a:t> Solar energy</a:t>
            </a:r>
          </a:p>
        </p:txBody>
      </p:sp>
      <p:pic>
        <p:nvPicPr>
          <p:cNvPr id="1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9583" y="6781044"/>
            <a:ext cx="9931401" cy="1118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jp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34952" y="8245170"/>
            <a:ext cx="6370346" cy="1259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p" bldLvl="5" animBg="1" rev="0" advAuto="0" spid="137" grpId="1"/>
      <p:bldP build="whole" bldLvl="1" animBg="1" rev="0" advAuto="0" spid="140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641" y="1737773"/>
            <a:ext cx="4767194" cy="5742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5985" y="350353"/>
            <a:ext cx="4767194" cy="565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5985" y="6005760"/>
            <a:ext cx="4767194" cy="2258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" y="242953"/>
            <a:ext cx="12857736" cy="122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542" y="1779289"/>
            <a:ext cx="12289953" cy="2006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146" y="4093637"/>
            <a:ext cx="12500745" cy="483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  <p:bldP build="whole" bldLvl="1" animBg="1" rev="0" advAuto="0" spid="17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402912" y="103276"/>
            <a:ext cx="271881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Practice:</a:t>
            </a:r>
          </a:p>
        </p:txBody>
      </p:sp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675" y="1357347"/>
            <a:ext cx="12351450" cy="2103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02912" y="103276"/>
            <a:ext cx="271881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Practice:</a:t>
            </a: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675" y="1357347"/>
            <a:ext cx="12351450" cy="2103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948" y="3750078"/>
            <a:ext cx="12338904" cy="2576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17" y="77853"/>
            <a:ext cx="12839766" cy="159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jp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7227" y="2331538"/>
            <a:ext cx="6370345" cy="1259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294" y="3754951"/>
            <a:ext cx="12574212" cy="5913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  <p:bldP build="whole" bldLvl="1" animBg="1" rev="0" advAuto="0" spid="18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290" y="26404"/>
            <a:ext cx="11610314" cy="1768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627" y="2002327"/>
            <a:ext cx="11481640" cy="146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589" y="3670450"/>
            <a:ext cx="11481641" cy="1780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764" y="5658596"/>
            <a:ext cx="11435291" cy="2743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89" grpId="1"/>
      <p:bldP build="whole" bldLvl="1" animBg="1" rev="0" advAuto="0" spid="19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85617" y="222187"/>
            <a:ext cx="12396490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algn="l">
              <a:defRPr sz="5900"/>
            </a:pPr>
            <a:r>
              <a:t>What allows photosynthesis to take place is the green pigment </a:t>
            </a:r>
            <a:r>
              <a:rPr u="sng"/>
              <a:t>chlorophyll</a:t>
            </a:r>
            <a:r>
              <a:t> that contains a system of alternating single and double bonds.</a:t>
            </a:r>
          </a:p>
        </p:txBody>
      </p:sp>
      <p:pic>
        <p:nvPicPr>
          <p:cNvPr id="14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76" y="4221276"/>
            <a:ext cx="12771848" cy="2031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577" y="502"/>
            <a:ext cx="11037646" cy="9752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2655" y="1007510"/>
            <a:ext cx="9817920" cy="53180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813518" y="-29772"/>
            <a:ext cx="11998887" cy="1003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indent="12700" algn="l">
              <a:defRPr sz="5900"/>
            </a:pPr>
            <a:r>
              <a:t>Why is chlorophyll green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?</a:t>
            </a:r>
          </a:p>
        </p:txBody>
      </p:sp>
      <p:sp>
        <p:nvSpPr>
          <p:cNvPr id="149" name="Shape 149"/>
          <p:cNvSpPr/>
          <p:nvPr/>
        </p:nvSpPr>
        <p:spPr>
          <a:xfrm>
            <a:off x="575534" y="6216169"/>
            <a:ext cx="11853732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The resonance occurring within the molecule absorbs nearly all colors of visible light except green, which is reflected back.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  <p:bldP build="whole" bldLvl="1" animBg="1" rev="0" advAuto="0" spid="14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899381" y="5037633"/>
            <a:ext cx="1048018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2700">
              <a:defRPr sz="5900"/>
            </a:lvl1pPr>
          </a:lstStyle>
          <a:p>
            <a:pPr/>
            <a:r>
              <a:t>This is the energy that fuels the process of photosynthesis. </a:t>
            </a:r>
          </a:p>
        </p:txBody>
      </p:sp>
      <p:sp>
        <p:nvSpPr>
          <p:cNvPr id="152" name="Shape 152"/>
          <p:cNvSpPr/>
          <p:nvPr/>
        </p:nvSpPr>
        <p:spPr>
          <a:xfrm>
            <a:off x="502957" y="-49934"/>
            <a:ext cx="1199888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It’s the resonance within conjugated structures that absorb light energy.</a:t>
            </a:r>
          </a:p>
        </p:txBody>
      </p:sp>
      <p:sp>
        <p:nvSpPr>
          <p:cNvPr id="153" name="Shape 153"/>
          <p:cNvSpPr/>
          <p:nvPr/>
        </p:nvSpPr>
        <p:spPr>
          <a:xfrm>
            <a:off x="502957" y="2062050"/>
            <a:ext cx="11998887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The green pigments of the chlorophyll molecule absorbs red and blue light, and reflects back green. </a:t>
            </a:r>
          </a:p>
        </p:txBody>
      </p:sp>
      <p:pic>
        <p:nvPicPr>
          <p:cNvPr id="15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81" y="7346460"/>
            <a:ext cx="12538763" cy="1878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4" grpId="3"/>
      <p:bldP build="whole" bldLvl="1" animBg="1" rev="0" advAuto="0" spid="15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402912" y="103276"/>
            <a:ext cx="271881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Practice:</a:t>
            </a:r>
          </a:p>
        </p:txBody>
      </p:sp>
      <p:pic>
        <p:nvPicPr>
          <p:cNvPr id="15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8" y="1691226"/>
            <a:ext cx="13526908" cy="3800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02912" y="103276"/>
            <a:ext cx="271881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12700" algn="l">
              <a:defRPr sz="5900"/>
            </a:lvl1pPr>
          </a:lstStyle>
          <a:p>
            <a:pPr/>
            <a:r>
              <a:t>Practice:</a:t>
            </a:r>
          </a:p>
        </p:txBody>
      </p:sp>
      <p:pic>
        <p:nvPicPr>
          <p:cNvPr id="16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75" y="1691226"/>
            <a:ext cx="13523593" cy="3799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835" y="241835"/>
            <a:ext cx="12749130" cy="246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121" y="2991588"/>
            <a:ext cx="12336558" cy="2407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980" y="6270561"/>
            <a:ext cx="12432840" cy="552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38" y="191090"/>
            <a:ext cx="12901724" cy="3162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41" y="4056881"/>
            <a:ext cx="12949718" cy="3138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