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ov" ContentType="video/quicktime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sz="quarter" idx="13"/>
          </p:nvPr>
        </p:nvSpPr>
        <p:spPr>
          <a:xfrm>
            <a:off x="7200900" y="2908300"/>
            <a:ext cx="4064000" cy="5422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1" Type="http://schemas.microsoft.com/office/2007/relationships/media" Target="../media/media3.mov"/><Relationship Id="rId2" Type="http://schemas.openxmlformats.org/officeDocument/2006/relationships/video" Target="../media/media3.mo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1" Type="http://schemas.microsoft.com/office/2007/relationships/media" Target="../media/media3.mov"/><Relationship Id="rId2" Type="http://schemas.openxmlformats.org/officeDocument/2006/relationships/video" Target="../media/media3.mo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vcb8T1D5jZ8&amp;list=PL40E1D9490EB0D969&amp;index=23" TargetMode="Externa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n.wikipedia.org/wiki/Josiah_Willard_Gibb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3AnXdajAM&amp;index=20&amp;list=PL40E1D9490EB0D969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15.2 Entropy and spontaneity"/>
          <p:cNvSpPr txBox="1"/>
          <p:nvPr/>
        </p:nvSpPr>
        <p:spPr>
          <a:xfrm>
            <a:off x="2300022" y="1128183"/>
            <a:ext cx="7858721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>
              <a:defRPr sz="7600"/>
            </a:pPr>
            <a:r>
              <a:t>15.2 Entropy and spontaneity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58900"/>
            <a:ext cx="15442977" cy="594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ΔS = +"/>
          <p:cNvSpPr txBox="1"/>
          <p:nvPr/>
        </p:nvSpPr>
        <p:spPr>
          <a:xfrm>
            <a:off x="5060950" y="2114450"/>
            <a:ext cx="2017465" cy="88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200">
                <a:solidFill>
                  <a:srgbClr val="FF2600"/>
                </a:solidFill>
              </a:defRPr>
            </a:lvl1pPr>
          </a:lstStyle>
          <a:p>
            <a:r>
              <a:t>ΔS = +</a:t>
            </a:r>
          </a:p>
        </p:txBody>
      </p:sp>
      <p:sp>
        <p:nvSpPr>
          <p:cNvPr id="165" name="ΔS = -"/>
          <p:cNvSpPr txBox="1"/>
          <p:nvPr/>
        </p:nvSpPr>
        <p:spPr>
          <a:xfrm>
            <a:off x="7423150" y="2857500"/>
            <a:ext cx="1898638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200">
                <a:solidFill>
                  <a:srgbClr val="FF2600"/>
                </a:solidFill>
              </a:defRPr>
            </a:pPr>
            <a:r>
              <a:t>ΔS = </a:t>
            </a:r>
            <a:r>
              <a:rPr sz="6500"/>
              <a:t>-</a:t>
            </a:r>
          </a:p>
        </p:txBody>
      </p:sp>
      <p:sp>
        <p:nvSpPr>
          <p:cNvPr id="166" name="ΔS = -"/>
          <p:cNvSpPr txBox="1"/>
          <p:nvPr/>
        </p:nvSpPr>
        <p:spPr>
          <a:xfrm>
            <a:off x="7981950" y="3708400"/>
            <a:ext cx="1898638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200">
                <a:solidFill>
                  <a:srgbClr val="FF2600"/>
                </a:solidFill>
              </a:defRPr>
            </a:pPr>
            <a:r>
              <a:t>ΔS = </a:t>
            </a:r>
            <a:r>
              <a:rPr sz="6500"/>
              <a:t>-</a:t>
            </a:r>
          </a:p>
        </p:txBody>
      </p:sp>
      <p:sp>
        <p:nvSpPr>
          <p:cNvPr id="167" name="ΔS = 0"/>
          <p:cNvSpPr txBox="1"/>
          <p:nvPr/>
        </p:nvSpPr>
        <p:spPr>
          <a:xfrm>
            <a:off x="7143750" y="4667150"/>
            <a:ext cx="1962002" cy="88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200">
                <a:solidFill>
                  <a:srgbClr val="FF2600"/>
                </a:solidFill>
              </a:defRPr>
            </a:lvl1pPr>
          </a:lstStyle>
          <a:p>
            <a:r>
              <a:t>ΔS = 0</a:t>
            </a:r>
          </a:p>
        </p:txBody>
      </p:sp>
      <p:sp>
        <p:nvSpPr>
          <p:cNvPr id="168" name="ΔS = 0"/>
          <p:cNvSpPr txBox="1"/>
          <p:nvPr/>
        </p:nvSpPr>
        <p:spPr>
          <a:xfrm>
            <a:off x="10039350" y="6419750"/>
            <a:ext cx="1962002" cy="88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200">
                <a:solidFill>
                  <a:srgbClr val="FF2600"/>
                </a:solidFill>
              </a:defRPr>
            </a:lvl1pPr>
          </a:lstStyle>
          <a:p>
            <a:r>
              <a:t>ΔS = 0</a:t>
            </a:r>
          </a:p>
        </p:txBody>
      </p:sp>
      <p:sp>
        <p:nvSpPr>
          <p:cNvPr id="169" name="ΔS = -"/>
          <p:cNvSpPr txBox="1"/>
          <p:nvPr/>
        </p:nvSpPr>
        <p:spPr>
          <a:xfrm>
            <a:off x="10098763" y="5372100"/>
            <a:ext cx="1898639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200">
                <a:solidFill>
                  <a:srgbClr val="FF2600"/>
                </a:solidFill>
              </a:defRPr>
            </a:pPr>
            <a:r>
              <a:t>ΔS = </a:t>
            </a:r>
            <a:r>
              <a:rPr sz="6500"/>
              <a:t>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animBg="1" advAuto="0"/>
      <p:bldP spid="165" grpId="2" animBg="1" advAuto="0"/>
      <p:bldP spid="166" grpId="3" animBg="1" advAuto="0"/>
      <p:bldP spid="167" grpId="4" animBg="1" advAuto="0"/>
      <p:bldP spid="168" grpId="6" animBg="1" advAuto="0"/>
      <p:bldP spid="169" grpId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ΔS° = ΣS°(products) - ΣS°(reactants)"/>
          <p:cNvSpPr txBox="1"/>
          <p:nvPr/>
        </p:nvSpPr>
        <p:spPr>
          <a:xfrm>
            <a:off x="318746" y="2520950"/>
            <a:ext cx="12357101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400"/>
            </a:lvl1pPr>
          </a:lstStyle>
          <a:p>
            <a:r>
              <a:t>ΔS° = ΣS°(products) - ΣS°(reactants)</a:t>
            </a:r>
          </a:p>
        </p:txBody>
      </p:sp>
      <p:sp>
        <p:nvSpPr>
          <p:cNvPr id="172" name="(see handout: thermodynamic values)"/>
          <p:cNvSpPr txBox="1"/>
          <p:nvPr/>
        </p:nvSpPr>
        <p:spPr>
          <a:xfrm>
            <a:off x="281371" y="3956049"/>
            <a:ext cx="119761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/>
            </a:lvl1pPr>
          </a:lstStyle>
          <a:p>
            <a:r>
              <a:t>(see handout: thermodynamic values)</a:t>
            </a:r>
          </a:p>
        </p:txBody>
      </p:sp>
      <p:sp>
        <p:nvSpPr>
          <p:cNvPr id="173" name="Calculating entropy:"/>
          <p:cNvSpPr txBox="1"/>
          <p:nvPr/>
        </p:nvSpPr>
        <p:spPr>
          <a:xfrm>
            <a:off x="381645" y="1134533"/>
            <a:ext cx="584071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r>
              <a:t>Calculating entropy: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  <p:bldP spid="172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(does not refer to the length of time for a process to occur)"/>
          <p:cNvSpPr txBox="1"/>
          <p:nvPr/>
        </p:nvSpPr>
        <p:spPr>
          <a:xfrm>
            <a:off x="763091" y="3611033"/>
            <a:ext cx="10763185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/>
            </a:lvl1pPr>
          </a:lstStyle>
          <a:p>
            <a:r>
              <a:t>(does not refer to the length of time for a process to occur)</a:t>
            </a:r>
          </a:p>
        </p:txBody>
      </p:sp>
      <p:sp>
        <p:nvSpPr>
          <p:cNvPr id="176" name="A spontaneous process occurs naturally on its own."/>
          <p:cNvSpPr txBox="1"/>
          <p:nvPr/>
        </p:nvSpPr>
        <p:spPr>
          <a:xfrm>
            <a:off x="1447800" y="1128183"/>
            <a:ext cx="10109200" cy="273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t>A spontaneous process occurs naturally on its own.</a:t>
            </a:r>
          </a:p>
        </p:txBody>
      </p:sp>
      <p:sp>
        <p:nvSpPr>
          <p:cNvPr id="177" name="Spontaneity:"/>
          <p:cNvSpPr txBox="1"/>
          <p:nvPr/>
        </p:nvSpPr>
        <p:spPr>
          <a:xfrm>
            <a:off x="1198033" y="205316"/>
            <a:ext cx="98933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defRPr sz="7600"/>
            </a:pPr>
            <a:r>
              <a:t>Spontaneity: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2" build="p" bldLvl="5" animBg="1" advAuto="0"/>
      <p:bldP spid="176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he First Law of  Thermodynamics:"/>
          <p:cNvSpPr txBox="1"/>
          <p:nvPr/>
        </p:nvSpPr>
        <p:spPr>
          <a:xfrm>
            <a:off x="302629" y="146050"/>
            <a:ext cx="12077701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/>
            </a:lvl1pPr>
          </a:lstStyle>
          <a:p>
            <a:r>
              <a:t>The First Law of  Thermodynamics:</a:t>
            </a:r>
          </a:p>
        </p:txBody>
      </p:sp>
      <p:sp>
        <p:nvSpPr>
          <p:cNvPr id="180" name="The Second Law of  Thermodynamics:"/>
          <p:cNvSpPr txBox="1"/>
          <p:nvPr/>
        </p:nvSpPr>
        <p:spPr>
          <a:xfrm>
            <a:off x="139700" y="3683000"/>
            <a:ext cx="127127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/>
            </a:lvl1pPr>
          </a:lstStyle>
          <a:p>
            <a:r>
              <a:t>The Second Law of  Thermodynamics:</a:t>
            </a:r>
          </a:p>
        </p:txBody>
      </p:sp>
      <p:sp>
        <p:nvSpPr>
          <p:cNvPr id="181" name="In any chemical or physical process, energy is neither created nor destroyed."/>
          <p:cNvSpPr txBox="1"/>
          <p:nvPr/>
        </p:nvSpPr>
        <p:spPr>
          <a:xfrm>
            <a:off x="1042522" y="1314450"/>
            <a:ext cx="11887201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600"/>
            </a:lvl1pPr>
          </a:lstStyle>
          <a:p>
            <a:r>
              <a:t>In any chemical or physical process, energy is neither created nor destroyed.</a:t>
            </a:r>
          </a:p>
        </p:txBody>
      </p:sp>
      <p:sp>
        <p:nvSpPr>
          <p:cNvPr id="182" name="In any spontaneous process there is always an increase in the entropy of the universe."/>
          <p:cNvSpPr txBox="1"/>
          <p:nvPr/>
        </p:nvSpPr>
        <p:spPr>
          <a:xfrm>
            <a:off x="1079500" y="4851400"/>
            <a:ext cx="110744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600"/>
            </a:lvl1pPr>
          </a:lstStyle>
          <a:p>
            <a:r>
              <a:t>In any spontaneous process there is always an increase in the entropy of the universe.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2" animBg="1" advAuto="0"/>
      <p:bldP spid="181" grpId="1" animBg="1" advAuto="0"/>
      <p:bldP spid="182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he Third Law of  Thermodynamics:"/>
          <p:cNvSpPr txBox="1"/>
          <p:nvPr/>
        </p:nvSpPr>
        <p:spPr>
          <a:xfrm>
            <a:off x="302627" y="1547147"/>
            <a:ext cx="12077701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/>
            </a:lvl1pPr>
          </a:lstStyle>
          <a:p>
            <a:r>
              <a:t>The Third Law of  Thermodynamics:</a:t>
            </a:r>
          </a:p>
        </p:txBody>
      </p:sp>
      <p:sp>
        <p:nvSpPr>
          <p:cNvPr id="185" name="The entropy of a perfect crystal at absolute zero is exactly equal to zero."/>
          <p:cNvSpPr txBox="1"/>
          <p:nvPr/>
        </p:nvSpPr>
        <p:spPr>
          <a:xfrm>
            <a:off x="1051928" y="3261237"/>
            <a:ext cx="10579101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600"/>
            </a:pPr>
            <a:r>
              <a:rPr dirty="0"/>
              <a:t>The </a:t>
            </a:r>
            <a:r>
              <a:rPr dirty="0"/>
              <a:t>entropy</a:t>
            </a:r>
            <a:r>
              <a:rPr dirty="0"/>
              <a:t> of a perfect </a:t>
            </a:r>
            <a:r>
              <a:rPr dirty="0"/>
              <a:t>crystal</a:t>
            </a:r>
            <a:r>
              <a:rPr dirty="0"/>
              <a:t> at </a:t>
            </a:r>
            <a:r>
              <a:rPr dirty="0"/>
              <a:t>absolute zero</a:t>
            </a:r>
            <a:r>
              <a:rPr dirty="0"/>
              <a:t> is exactly equal to zero.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If ∆Suniverse = positive (+),…"/>
          <p:cNvSpPr txBox="1"/>
          <p:nvPr/>
        </p:nvSpPr>
        <p:spPr>
          <a:xfrm>
            <a:off x="196850" y="1835150"/>
            <a:ext cx="12611100" cy="544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/>
            </a:pPr>
            <a:r>
              <a:t>If ∆S</a:t>
            </a:r>
            <a:r>
              <a:rPr baseline="-5999"/>
              <a:t>universe</a:t>
            </a:r>
            <a:r>
              <a:t> = positive (+), </a:t>
            </a:r>
          </a:p>
          <a:p>
            <a:pPr>
              <a:defRPr sz="6000"/>
            </a:pPr>
            <a:r>
              <a:t>the process is spontaneous.</a:t>
            </a:r>
          </a:p>
          <a:p>
            <a:pPr>
              <a:defRPr sz="6000"/>
            </a:pPr>
            <a:endParaRPr/>
          </a:p>
          <a:p>
            <a:pPr>
              <a:defRPr sz="6000"/>
            </a:pPr>
            <a:r>
              <a:t>If ∆S</a:t>
            </a:r>
            <a:r>
              <a:rPr baseline="-5999"/>
              <a:t>universe</a:t>
            </a:r>
            <a:r>
              <a:t> = negative (-),</a:t>
            </a:r>
          </a:p>
          <a:p>
            <a:pPr>
              <a:defRPr sz="6000"/>
            </a:pPr>
            <a:r>
              <a:t>the process does not take place</a:t>
            </a:r>
          </a:p>
          <a:p>
            <a:pPr>
              <a:defRPr sz="6000"/>
            </a:pPr>
            <a:r>
              <a:t>(spontaneous in the opposite direction).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∆Suniverse = ∆Ssystem  +  ∆Ssurroundings"/>
          <p:cNvSpPr txBox="1"/>
          <p:nvPr/>
        </p:nvSpPr>
        <p:spPr>
          <a:xfrm>
            <a:off x="298124" y="279400"/>
            <a:ext cx="12398096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∆S</a:t>
            </a:r>
            <a:r>
              <a:rPr baseline="-5999"/>
              <a:t>universe</a:t>
            </a:r>
            <a:r>
              <a:t> = ∆S</a:t>
            </a:r>
            <a:r>
              <a:rPr baseline="-5999"/>
              <a:t>system </a:t>
            </a:r>
            <a:r>
              <a:t> +  ∆S</a:t>
            </a:r>
            <a:r>
              <a:rPr baseline="-5999"/>
              <a:t>surroundings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∆Suniverse = ∆Ssystem  +  ∆Ssurroundings"/>
          <p:cNvSpPr txBox="1"/>
          <p:nvPr/>
        </p:nvSpPr>
        <p:spPr>
          <a:xfrm>
            <a:off x="298124" y="279400"/>
            <a:ext cx="12398096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∆S</a:t>
            </a:r>
            <a:r>
              <a:rPr baseline="-5999"/>
              <a:t>universe</a:t>
            </a:r>
            <a:r>
              <a:t> = ∆S</a:t>
            </a:r>
            <a:r>
              <a:rPr baseline="-5999"/>
              <a:t>system </a:t>
            </a:r>
            <a:r>
              <a:t> +  ∆S</a:t>
            </a:r>
            <a:r>
              <a:rPr baseline="-5999"/>
              <a:t>surroundings</a:t>
            </a:r>
          </a:p>
        </p:txBody>
      </p:sp>
      <p:pic>
        <p:nvPicPr>
          <p:cNvPr id="192" name="20M06AN1-1.mov" descr="20M06AN1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409700" y="1816100"/>
            <a:ext cx="10185400" cy="756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3333" fill="hold"/>
                                        <p:tgtEl>
                                          <p:spTgt spid="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9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he sign of ∆Ssur depends on the direction of heat flow.…"/>
          <p:cNvSpPr txBox="1"/>
          <p:nvPr/>
        </p:nvSpPr>
        <p:spPr>
          <a:xfrm>
            <a:off x="228600" y="1530350"/>
            <a:ext cx="12547600" cy="706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300"/>
            </a:pPr>
            <a:r>
              <a:t>The sign of ∆S</a:t>
            </a:r>
            <a:r>
              <a:rPr baseline="-5999"/>
              <a:t>sur</a:t>
            </a:r>
            <a:r>
              <a:t> depends on the direction of heat flow.</a:t>
            </a:r>
          </a:p>
          <a:p>
            <a:pPr lvl="5" algn="l">
              <a:defRPr sz="6300"/>
            </a:pPr>
            <a:r>
              <a:t>∆S</a:t>
            </a:r>
            <a:r>
              <a:rPr baseline="-5999"/>
              <a:t>sur </a:t>
            </a:r>
            <a:r>
              <a:rPr sz="10300"/>
              <a:t>∝ </a:t>
            </a:r>
            <a:r>
              <a:t>- ∆H</a:t>
            </a:r>
            <a:r>
              <a:rPr baseline="-5999"/>
              <a:t>system</a:t>
            </a:r>
          </a:p>
          <a:p>
            <a:pPr algn="l">
              <a:defRPr sz="6300"/>
            </a:pPr>
            <a:r>
              <a:t>The magnitude of ∆S</a:t>
            </a:r>
            <a:r>
              <a:rPr baseline="-5999"/>
              <a:t>sur</a:t>
            </a:r>
            <a:r>
              <a:t> depends on the temperature.</a:t>
            </a:r>
          </a:p>
          <a:p>
            <a:pPr lvl="5" algn="l">
              <a:defRPr sz="6300"/>
            </a:pPr>
            <a:r>
              <a:t>∆S</a:t>
            </a:r>
            <a:r>
              <a:rPr baseline="-5999"/>
              <a:t>sur </a:t>
            </a:r>
            <a:r>
              <a:rPr sz="10300"/>
              <a:t>∝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1</a:t>
            </a:r>
            <a:r>
              <a:t>/T</a:t>
            </a:r>
          </a:p>
        </p:txBody>
      </p:sp>
      <p:sp>
        <p:nvSpPr>
          <p:cNvPr id="195" name="Gibbs Free Energy"/>
          <p:cNvSpPr txBox="1"/>
          <p:nvPr/>
        </p:nvSpPr>
        <p:spPr>
          <a:xfrm>
            <a:off x="3352800" y="101600"/>
            <a:ext cx="6293247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400" u="sng"/>
            </a:lvl1pPr>
          </a:lstStyle>
          <a:p>
            <a:r>
              <a:t>Gibbs Free Energy</a:t>
            </a:r>
          </a:p>
        </p:txBody>
      </p:sp>
      <p:sp>
        <p:nvSpPr>
          <p:cNvPr id="196" name="(where T is in kelvins)"/>
          <p:cNvSpPr txBox="1"/>
          <p:nvPr/>
        </p:nvSpPr>
        <p:spPr>
          <a:xfrm>
            <a:off x="6668622" y="7454900"/>
            <a:ext cx="6337301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/>
            </a:lvl1pPr>
          </a:lstStyle>
          <a:p>
            <a:r>
              <a:t>(where T is in kelvins)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99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99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99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99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99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build="p" bldLvl="5" animBg="1" advAuto="0"/>
      <p:bldP spid="196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20M06AN1-1.mov" descr="20M06AN1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03200" y="165100"/>
            <a:ext cx="12598400" cy="942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3333" fill="hold"/>
                                        <p:tgtEl>
                                          <p:spTgt spid="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9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ntropy (S):  A measure of randomness (disorder)."/>
          <p:cNvSpPr txBox="1"/>
          <p:nvPr/>
        </p:nvSpPr>
        <p:spPr>
          <a:xfrm>
            <a:off x="145123" y="304800"/>
            <a:ext cx="12159656" cy="238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6300"/>
            </a:lvl1pPr>
          </a:lstStyle>
          <a:p>
            <a:r>
              <a:t>Entropy (S):  A measure of randomness (disorder).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95372"/>
            <a:ext cx="13004801" cy="5810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build="p" bldLvl="5" animBg="1" advAuto="0"/>
      <p:bldP spid="140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"/>
          <p:cNvGrpSpPr/>
          <p:nvPr/>
        </p:nvGrpSpPr>
        <p:grpSpPr>
          <a:xfrm>
            <a:off x="228600" y="323850"/>
            <a:ext cx="12547600" cy="4241800"/>
            <a:chOff x="0" y="0"/>
            <a:chExt cx="12547600" cy="4241800"/>
          </a:xfrm>
        </p:grpSpPr>
        <p:sp>
          <p:nvSpPr>
            <p:cNvPr id="200" name="Therefore,…"/>
            <p:cNvSpPr txBox="1"/>
            <p:nvPr/>
          </p:nvSpPr>
          <p:spPr>
            <a:xfrm>
              <a:off x="0" y="0"/>
              <a:ext cx="12547600" cy="424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4" algn="l">
                <a:defRPr sz="6300"/>
              </a:pPr>
              <a:r>
                <a:t>Therefore, </a:t>
              </a:r>
            </a:p>
            <a:p>
              <a:pPr>
                <a:defRPr sz="6300"/>
              </a:pPr>
              <a:endParaRPr/>
            </a:p>
            <a:p>
              <a:pPr lvl="7" algn="l">
                <a:defRPr sz="6300"/>
              </a:pPr>
              <a:r>
                <a:t>∆S</a:t>
              </a:r>
              <a:r>
                <a:rPr baseline="-5999"/>
                <a:t>sur</a:t>
              </a:r>
              <a:r>
                <a:t> = </a:t>
              </a:r>
              <a:r>
                <a:rPr sz="7800"/>
                <a:t>-</a:t>
              </a:r>
            </a:p>
            <a:p>
              <a:pPr>
                <a:defRPr sz="6300"/>
              </a:pPr>
              <a:r>
                <a:rPr sz="7800"/>
                <a:t> </a:t>
              </a:r>
            </a:p>
          </p:txBody>
        </p:sp>
        <p:sp>
          <p:nvSpPr>
            <p:cNvPr id="201" name="∆Hsys"/>
            <p:cNvSpPr txBox="1"/>
            <p:nvPr/>
          </p:nvSpPr>
          <p:spPr>
            <a:xfrm>
              <a:off x="5572035" y="1606549"/>
              <a:ext cx="2053475" cy="1028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6300"/>
              </a:pPr>
              <a:r>
                <a:t> ∆H</a:t>
              </a:r>
              <a:r>
                <a:rPr baseline="-5999"/>
                <a:t>sys</a:t>
              </a:r>
            </a:p>
          </p:txBody>
        </p:sp>
        <p:sp>
          <p:nvSpPr>
            <p:cNvPr id="202" name="Line"/>
            <p:cNvSpPr/>
            <p:nvPr/>
          </p:nvSpPr>
          <p:spPr>
            <a:xfrm>
              <a:off x="5642835" y="2791155"/>
              <a:ext cx="1917105" cy="8269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" name="T"/>
            <p:cNvSpPr txBox="1"/>
            <p:nvPr/>
          </p:nvSpPr>
          <p:spPr>
            <a:xfrm>
              <a:off x="6247686" y="2927350"/>
              <a:ext cx="712628" cy="1244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800"/>
              </a:lvl1pPr>
            </a:lstStyle>
            <a:p>
              <a:pPr>
                <a:defRPr sz="6300"/>
              </a:pPr>
              <a:r>
                <a:rPr sz="7800"/>
                <a:t>T</a:t>
              </a: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∆Suni = ∆Ssys  +  ∆Ssur"/>
          <p:cNvSpPr txBox="1"/>
          <p:nvPr/>
        </p:nvSpPr>
        <p:spPr>
          <a:xfrm>
            <a:off x="2577922" y="1041400"/>
            <a:ext cx="7838500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∆S</a:t>
            </a:r>
            <a:r>
              <a:rPr baseline="-5999"/>
              <a:t>uni</a:t>
            </a:r>
            <a:r>
              <a:t> = ∆S</a:t>
            </a:r>
            <a:r>
              <a:rPr baseline="-5999"/>
              <a:t>sys </a:t>
            </a:r>
            <a:r>
              <a:t> +  ∆S</a:t>
            </a:r>
            <a:r>
              <a:rPr baseline="-5999"/>
              <a:t>sur</a:t>
            </a:r>
          </a:p>
        </p:txBody>
      </p:sp>
      <p:sp>
        <p:nvSpPr>
          <p:cNvPr id="207" name="Substituting into,"/>
          <p:cNvSpPr txBox="1"/>
          <p:nvPr/>
        </p:nvSpPr>
        <p:spPr>
          <a:xfrm>
            <a:off x="217022" y="-57150"/>
            <a:ext cx="61214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800"/>
            </a:lvl1pPr>
          </a:lstStyle>
          <a:p>
            <a:r>
              <a:t>Substituting into, </a:t>
            </a:r>
          </a:p>
        </p:txBody>
      </p:sp>
      <p:sp>
        <p:nvSpPr>
          <p:cNvPr id="208" name="becomes,"/>
          <p:cNvSpPr txBox="1"/>
          <p:nvPr/>
        </p:nvSpPr>
        <p:spPr>
          <a:xfrm>
            <a:off x="190500" y="2197100"/>
            <a:ext cx="4368800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800"/>
            </a:lvl1pPr>
          </a:lstStyle>
          <a:p>
            <a:r>
              <a:t>becomes, </a:t>
            </a:r>
          </a:p>
        </p:txBody>
      </p:sp>
      <p:grpSp>
        <p:nvGrpSpPr>
          <p:cNvPr id="213" name="Group"/>
          <p:cNvGrpSpPr/>
          <p:nvPr/>
        </p:nvGrpSpPr>
        <p:grpSpPr>
          <a:xfrm>
            <a:off x="2581013" y="2779290"/>
            <a:ext cx="7882058" cy="2413001"/>
            <a:chOff x="78568" y="31750"/>
            <a:chExt cx="7882057" cy="2412999"/>
          </a:xfrm>
        </p:grpSpPr>
        <p:sp>
          <p:nvSpPr>
            <p:cNvPr id="209" name="∆Suni = ∆Ssys  -"/>
            <p:cNvSpPr txBox="1"/>
            <p:nvPr/>
          </p:nvSpPr>
          <p:spPr>
            <a:xfrm>
              <a:off x="78568" y="520700"/>
              <a:ext cx="5413864" cy="111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7000"/>
              </a:pPr>
              <a:r>
                <a:t>∆S</a:t>
              </a:r>
              <a:r>
                <a:rPr baseline="-5999"/>
                <a:t>uni</a:t>
              </a:r>
              <a:r>
                <a:t> = ∆S</a:t>
              </a:r>
              <a:r>
                <a:rPr baseline="-5999"/>
                <a:t>sys </a:t>
              </a:r>
              <a:r>
                <a:t> - </a:t>
              </a:r>
            </a:p>
          </p:txBody>
        </p:sp>
        <p:sp>
          <p:nvSpPr>
            <p:cNvPr id="210" name="Line"/>
            <p:cNvSpPr/>
            <p:nvPr/>
          </p:nvSpPr>
          <p:spPr>
            <a:xfrm>
              <a:off x="5988487" y="1241755"/>
              <a:ext cx="1917105" cy="8269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" name="T"/>
            <p:cNvSpPr txBox="1"/>
            <p:nvPr/>
          </p:nvSpPr>
          <p:spPr>
            <a:xfrm>
              <a:off x="6593338" y="1200150"/>
              <a:ext cx="712627" cy="1244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800"/>
              </a:lvl1pPr>
            </a:lstStyle>
            <a:p>
              <a:pPr>
                <a:defRPr sz="6300"/>
              </a:pPr>
              <a:r>
                <a:rPr sz="7800"/>
                <a:t>T</a:t>
              </a:r>
            </a:p>
          </p:txBody>
        </p:sp>
        <p:sp>
          <p:nvSpPr>
            <p:cNvPr id="212" name="∆Hsys"/>
            <p:cNvSpPr txBox="1"/>
            <p:nvPr/>
          </p:nvSpPr>
          <p:spPr>
            <a:xfrm>
              <a:off x="5938679" y="31750"/>
              <a:ext cx="2021947" cy="111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7000"/>
              </a:pPr>
              <a:r>
                <a:t>∆H</a:t>
              </a:r>
              <a:r>
                <a:rPr baseline="-5999"/>
                <a:t>sys</a:t>
              </a:r>
            </a:p>
          </p:txBody>
        </p:sp>
      </p:grpSp>
      <p:sp>
        <p:nvSpPr>
          <p:cNvPr id="214" name="multiplying through by - T gives,"/>
          <p:cNvSpPr txBox="1"/>
          <p:nvPr/>
        </p:nvSpPr>
        <p:spPr>
          <a:xfrm>
            <a:off x="255122" y="5010150"/>
            <a:ext cx="116078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800"/>
            </a:lvl1pPr>
          </a:lstStyle>
          <a:p>
            <a:r>
              <a:t>multiplying through by - T gives,</a:t>
            </a:r>
          </a:p>
        </p:txBody>
      </p:sp>
      <p:sp>
        <p:nvSpPr>
          <p:cNvPr id="215" name="-T∆Suni =  ∆Hsys  - T∆Ssys"/>
          <p:cNvSpPr txBox="1"/>
          <p:nvPr/>
        </p:nvSpPr>
        <p:spPr>
          <a:xfrm>
            <a:off x="1367179" y="6438900"/>
            <a:ext cx="9383687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-T∆S</a:t>
            </a:r>
            <a:r>
              <a:rPr baseline="-5999"/>
              <a:t>uni</a:t>
            </a:r>
            <a:r>
              <a:t> =  ∆H</a:t>
            </a:r>
            <a:r>
              <a:rPr baseline="-5999"/>
              <a:t>sys  </a:t>
            </a:r>
            <a:r>
              <a:t>- T∆S</a:t>
            </a:r>
            <a:r>
              <a:rPr baseline="-5999"/>
              <a:t>sys 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1" animBg="1" advAuto="0"/>
      <p:bldP spid="208" grpId="2" animBg="1" advAuto="0"/>
      <p:bldP spid="213" grpId="3" animBg="1" advAuto="0"/>
      <p:bldP spid="214" grpId="4" animBg="1" advAuto="0"/>
      <p:bldP spid="215" grpId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-T∆Suni =  ∆Hsys  - T∆Ssys"/>
          <p:cNvSpPr txBox="1"/>
          <p:nvPr/>
        </p:nvSpPr>
        <p:spPr>
          <a:xfrm>
            <a:off x="1417979" y="495299"/>
            <a:ext cx="9383687" cy="1257301"/>
          </a:xfrm>
          <a:prstGeom prst="rect">
            <a:avLst/>
          </a:prstGeom>
          <a:ln w="139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-T∆S</a:t>
            </a:r>
            <a:r>
              <a:rPr baseline="-5999"/>
              <a:t>uni</a:t>
            </a:r>
            <a:r>
              <a:t> =  ∆H</a:t>
            </a:r>
            <a:r>
              <a:rPr baseline="-5999"/>
              <a:t>sys  </a:t>
            </a:r>
            <a:r>
              <a:t>- T∆S</a:t>
            </a:r>
            <a:r>
              <a:rPr baseline="-5999"/>
              <a:t>sys </a:t>
            </a:r>
            <a:r>
              <a:t> </a:t>
            </a:r>
          </a:p>
        </p:txBody>
      </p:sp>
      <p:sp>
        <p:nvSpPr>
          <p:cNvPr id="218" name="∆G"/>
          <p:cNvSpPr txBox="1"/>
          <p:nvPr/>
        </p:nvSpPr>
        <p:spPr>
          <a:xfrm>
            <a:off x="3831313" y="2476500"/>
            <a:ext cx="1316274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t>∆G</a:t>
            </a:r>
          </a:p>
        </p:txBody>
      </p:sp>
      <p:grpSp>
        <p:nvGrpSpPr>
          <p:cNvPr id="221" name="Group"/>
          <p:cNvGrpSpPr/>
          <p:nvPr/>
        </p:nvGrpSpPr>
        <p:grpSpPr>
          <a:xfrm>
            <a:off x="1441450" y="654050"/>
            <a:ext cx="3005932" cy="2033886"/>
            <a:chOff x="0" y="0"/>
            <a:chExt cx="3005931" cy="2033885"/>
          </a:xfrm>
        </p:grpSpPr>
        <p:sp>
          <p:nvSpPr>
            <p:cNvPr id="219" name="Rectangle"/>
            <p:cNvSpPr/>
            <p:nvPr/>
          </p:nvSpPr>
          <p:spPr>
            <a:xfrm>
              <a:off x="0" y="0"/>
              <a:ext cx="3005932" cy="1155700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0" name="Line"/>
            <p:cNvSpPr/>
            <p:nvPr/>
          </p:nvSpPr>
          <p:spPr>
            <a:xfrm flipH="1" flipV="1">
              <a:off x="1147415" y="1190476"/>
              <a:ext cx="1112044" cy="84341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22" name="Called “Gibbs free energy”"/>
          <p:cNvSpPr txBox="1"/>
          <p:nvPr/>
        </p:nvSpPr>
        <p:spPr>
          <a:xfrm>
            <a:off x="1346597" y="3790950"/>
            <a:ext cx="9729652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t>Called “Gibbs free energy”</a:t>
            </a:r>
          </a:p>
        </p:txBody>
      </p:sp>
      <p:grpSp>
        <p:nvGrpSpPr>
          <p:cNvPr id="225" name="Group"/>
          <p:cNvGrpSpPr/>
          <p:nvPr/>
        </p:nvGrpSpPr>
        <p:grpSpPr>
          <a:xfrm>
            <a:off x="2128372" y="5222589"/>
            <a:ext cx="7962901" cy="1320801"/>
            <a:chOff x="0" y="25400"/>
            <a:chExt cx="7962900" cy="1320799"/>
          </a:xfrm>
        </p:grpSpPr>
        <p:sp>
          <p:nvSpPr>
            <p:cNvPr id="223" name="∆G =  ∆H  - T∆S"/>
            <p:cNvSpPr txBox="1"/>
            <p:nvPr/>
          </p:nvSpPr>
          <p:spPr>
            <a:xfrm>
              <a:off x="428983" y="25400"/>
              <a:ext cx="7231461" cy="1257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7900"/>
              </a:pPr>
              <a:r>
                <a:t>∆G =  ∆H</a:t>
              </a:r>
              <a:r>
                <a:rPr baseline="-5999"/>
                <a:t>  </a:t>
              </a:r>
              <a:r>
                <a:t>- T∆S</a:t>
              </a:r>
              <a:r>
                <a:rPr baseline="-5999"/>
                <a:t> </a:t>
              </a:r>
              <a:r>
                <a:t> </a:t>
              </a:r>
            </a:p>
          </p:txBody>
        </p:sp>
        <p:sp>
          <p:nvSpPr>
            <p:cNvPr id="224" name="Rectangle"/>
            <p:cNvSpPr/>
            <p:nvPr/>
          </p:nvSpPr>
          <p:spPr>
            <a:xfrm>
              <a:off x="0" y="38100"/>
              <a:ext cx="7962900" cy="1308100"/>
            </a:xfrm>
            <a:prstGeom prst="rect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26" name="Note: all values refer to the system"/>
          <p:cNvSpPr txBox="1"/>
          <p:nvPr/>
        </p:nvSpPr>
        <p:spPr>
          <a:xfrm>
            <a:off x="1645400" y="6834931"/>
            <a:ext cx="913204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Note: all values refer to the system</a:t>
            </a:r>
          </a:p>
        </p:txBody>
      </p:sp>
      <p:pic>
        <p:nvPicPr>
          <p:cNvPr id="227" name="richthornley.png" descr="richthornley.png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76546" y="7812273"/>
            <a:ext cx="1669753" cy="1669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animBg="1" advAuto="0"/>
      <p:bldP spid="218" grpId="3" animBg="1" advAuto="0"/>
      <p:bldP spid="221" grpId="2" animBg="1" advAuto="0"/>
      <p:bldP spid="222" grpId="4" animBg="1" advAuto="0"/>
      <p:bldP spid="225" grpId="5" animBg="1" advAuto="0"/>
      <p:bldP spid="226" grpId="6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ibbs free energy (trivia):…"/>
          <p:cNvSpPr txBox="1"/>
          <p:nvPr/>
        </p:nvSpPr>
        <p:spPr>
          <a:xfrm>
            <a:off x="674222" y="139700"/>
            <a:ext cx="11252201" cy="748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7200"/>
            </a:pPr>
            <a:r>
              <a:t>Gibbs free energy (trivia):</a:t>
            </a:r>
          </a:p>
          <a:p>
            <a:pPr marL="1297214" indent="-979714" algn="l">
              <a:buSzPct val="171000"/>
              <a:buChar char="•"/>
              <a:defRPr sz="7200"/>
            </a:pPr>
            <a:r>
              <a:t>aka “available energy”</a:t>
            </a:r>
          </a:p>
          <a:p>
            <a:pPr marL="1297214" indent="-979714" algn="l">
              <a:buSzPct val="171000"/>
              <a:buChar char="•"/>
              <a:defRPr sz="7200"/>
            </a:pPr>
            <a:r>
              <a:t>derived in the 1870s by the American mathematician </a:t>
            </a:r>
            <a:r>
              <a:rPr>
                <a:hlinkClick r:id="rId2"/>
              </a:rPr>
              <a:t>Josiah Willard Gibbs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1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roup"/>
          <p:cNvGrpSpPr/>
          <p:nvPr/>
        </p:nvGrpSpPr>
        <p:grpSpPr>
          <a:xfrm>
            <a:off x="2520950" y="93133"/>
            <a:ext cx="7962900" cy="1320801"/>
            <a:chOff x="0" y="25400"/>
            <a:chExt cx="7962900" cy="1320799"/>
          </a:xfrm>
        </p:grpSpPr>
        <p:sp>
          <p:nvSpPr>
            <p:cNvPr id="231" name="∆G =  ∆H  - T∆S"/>
            <p:cNvSpPr txBox="1"/>
            <p:nvPr/>
          </p:nvSpPr>
          <p:spPr>
            <a:xfrm>
              <a:off x="428983" y="25400"/>
              <a:ext cx="7231461" cy="1257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7900"/>
              </a:pPr>
              <a:r>
                <a:t>∆G =  ∆H</a:t>
              </a:r>
              <a:r>
                <a:rPr baseline="-5999"/>
                <a:t>  </a:t>
              </a:r>
              <a:r>
                <a:t>- T∆S</a:t>
              </a:r>
              <a:r>
                <a:rPr baseline="-5999"/>
                <a:t> </a:t>
              </a:r>
              <a:r>
                <a:t> </a:t>
              </a:r>
            </a:p>
          </p:txBody>
        </p:sp>
        <p:sp>
          <p:nvSpPr>
            <p:cNvPr id="232" name="Rectangle"/>
            <p:cNvSpPr/>
            <p:nvPr/>
          </p:nvSpPr>
          <p:spPr>
            <a:xfrm>
              <a:off x="0" y="38100"/>
              <a:ext cx="7962900" cy="1308100"/>
            </a:xfrm>
            <a:prstGeom prst="rect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34" name="-T∆Suni =  ∆H  - T∆S"/>
          <p:cNvSpPr txBox="1"/>
          <p:nvPr/>
        </p:nvSpPr>
        <p:spPr>
          <a:xfrm>
            <a:off x="2526213" y="1346200"/>
            <a:ext cx="7952374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-T∆S</a:t>
            </a:r>
            <a:r>
              <a:rPr baseline="-5999"/>
              <a:t>uni</a:t>
            </a:r>
            <a:r>
              <a:t> =  ∆H</a:t>
            </a:r>
            <a:r>
              <a:rPr baseline="-5999"/>
              <a:t>  </a:t>
            </a:r>
            <a:r>
              <a:t>- T∆S</a:t>
            </a:r>
            <a:r>
              <a:rPr baseline="-5999"/>
              <a:t> </a:t>
            </a:r>
            <a:r>
              <a:t> </a:t>
            </a:r>
          </a:p>
        </p:txBody>
      </p:sp>
      <p:sp>
        <p:nvSpPr>
          <p:cNvPr id="235" name="Recall,"/>
          <p:cNvSpPr txBox="1"/>
          <p:nvPr/>
        </p:nvSpPr>
        <p:spPr>
          <a:xfrm>
            <a:off x="211342" y="1308100"/>
            <a:ext cx="159886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Recall, </a:t>
            </a:r>
          </a:p>
        </p:txBody>
      </p:sp>
      <p:sp>
        <p:nvSpPr>
          <p:cNvPr id="236" name="Therefore,"/>
          <p:cNvSpPr txBox="1"/>
          <p:nvPr/>
        </p:nvSpPr>
        <p:spPr>
          <a:xfrm>
            <a:off x="-1191" y="2463800"/>
            <a:ext cx="251564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Therefore, </a:t>
            </a:r>
          </a:p>
        </p:txBody>
      </p:sp>
      <p:sp>
        <p:nvSpPr>
          <p:cNvPr id="237" name="∆G= -T∆Suni"/>
          <p:cNvSpPr txBox="1"/>
          <p:nvPr/>
        </p:nvSpPr>
        <p:spPr>
          <a:xfrm>
            <a:off x="3371618" y="2584450"/>
            <a:ext cx="4737564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∆G= -T∆S</a:t>
            </a:r>
            <a:r>
              <a:rPr baseline="-5999"/>
              <a:t>uni</a:t>
            </a:r>
          </a:p>
        </p:txBody>
      </p:sp>
      <p:sp>
        <p:nvSpPr>
          <p:cNvPr id="238" name="From this we can conclude,…"/>
          <p:cNvSpPr txBox="1"/>
          <p:nvPr/>
        </p:nvSpPr>
        <p:spPr>
          <a:xfrm>
            <a:off x="212187" y="3822700"/>
            <a:ext cx="12851358" cy="5017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800"/>
            </a:pPr>
            <a:r>
              <a:t>From this we can conclude, </a:t>
            </a:r>
          </a:p>
          <a:p>
            <a:pPr algn="l">
              <a:spcBef>
                <a:spcPts val="4900"/>
              </a:spcBef>
              <a:defRPr sz="58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1</a:t>
            </a:r>
            <a:r>
              <a:t>. If ∆G is negative then ∆S</a:t>
            </a:r>
            <a:r>
              <a:rPr baseline="-5999"/>
              <a:t>uni </a:t>
            </a:r>
            <a:r>
              <a:t>is positive and the process is spontaneous.</a:t>
            </a:r>
          </a:p>
          <a:p>
            <a:pPr algn="l">
              <a:defRPr sz="3700"/>
            </a:pPr>
            <a:r>
              <a:rPr sz="5800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 sz="5300"/>
              <a:t>. </a:t>
            </a:r>
            <a:r>
              <a:rPr sz="5800"/>
              <a:t>If</a:t>
            </a:r>
            <a:r>
              <a:t> </a:t>
            </a:r>
            <a:r>
              <a:rPr sz="5800"/>
              <a:t>∆G is positive then ∆S</a:t>
            </a:r>
            <a:r>
              <a:rPr sz="5800" baseline="-5999"/>
              <a:t>uni </a:t>
            </a:r>
            <a:r>
              <a:rPr sz="5800"/>
              <a:t>is negative and the process is not spontaneous.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2" animBg="1" advAuto="0"/>
      <p:bldP spid="235" grpId="1" animBg="1" advAuto="0"/>
      <p:bldP spid="236" grpId="3" animBg="1" advAuto="0"/>
      <p:bldP spid="237" grpId="4" animBg="1" advAuto="0"/>
      <p:bldP spid="238" grpId="5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Table"/>
          <p:cNvGraphicFramePr/>
          <p:nvPr>
            <p:extLst>
              <p:ext uri="{D42A27DB-BD31-4B8C-83A1-F6EECF244321}">
                <p14:modId xmlns:p14="http://schemas.microsoft.com/office/powerpoint/2010/main" val="411184287"/>
              </p:ext>
            </p:extLst>
          </p:nvPr>
        </p:nvGraphicFramePr>
        <p:xfrm>
          <a:off x="114300" y="177800"/>
          <a:ext cx="12814296" cy="954386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11584"/>
                <a:gridCol w="1867296"/>
                <a:gridCol w="2052562"/>
                <a:gridCol w="1856656"/>
                <a:gridCol w="1987532"/>
                <a:gridCol w="1479555"/>
                <a:gridCol w="2959111"/>
              </a:tblGrid>
              <a:tr h="744669">
                <a:tc gridSpan="7"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Thermodynamics Summary:  The Driving Forces 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3161">
                <a:tc gridSpan="7">
                  <a:txBody>
                    <a:bodyPr/>
                    <a:lstStyle/>
                    <a:p>
                      <a:pPr>
                        <a:defRPr sz="56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∆G =  ∆H</a:t>
                      </a:r>
                      <a:r>
                        <a:rPr baseline="-5999"/>
                        <a:t>  </a:t>
                      </a:r>
                      <a:r>
                        <a:t>- T∆S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9844">
                <a:tc>
                  <a:txBody>
                    <a:bodyPr/>
                    <a:lstStyle/>
                    <a:p>
                      <a:pPr>
                        <a:defRPr sz="56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∆H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∆S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∆G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Spontaneous?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583442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00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-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600">
                          <a:latin typeface="+mn-lt"/>
                          <a:ea typeface="+mn-ea"/>
                          <a:cs typeface="+mn-cs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8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+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6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00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-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Always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583442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8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+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6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8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+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6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00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Only at high temperatures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78997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00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-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6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00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-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6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00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Only at low temperatures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78997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8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+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6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00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-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6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8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+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Never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Key idea: Nature spontaneously proceeds towards those states that have the highest probabilities of existing."/>
          <p:cNvSpPr txBox="1"/>
          <p:nvPr/>
        </p:nvSpPr>
        <p:spPr>
          <a:xfrm>
            <a:off x="88900" y="0"/>
            <a:ext cx="12814300" cy="261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800"/>
            </a:lvl1pPr>
          </a:lstStyle>
          <a:p>
            <a:r>
              <a:t>Key idea: Nature spontaneously proceeds towards those states that have the highest probabilities of existing.</a:t>
            </a:r>
          </a:p>
        </p:txBody>
      </p:sp>
      <p:pic>
        <p:nvPicPr>
          <p:cNvPr id="143" name="20M03AN1.mov" descr="20M03AN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2921000"/>
            <a:ext cx="11226800" cy="594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916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143"/>
                </p:tgtEl>
              </p:cMediaNode>
            </p:video>
          </p:childTnLst>
        </p:cTn>
      </p:par>
    </p:tnLst>
    <p:bldLst>
      <p:bldP spid="143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Table"/>
          <p:cNvGraphicFramePr/>
          <p:nvPr/>
        </p:nvGraphicFramePr>
        <p:xfrm>
          <a:off x="145123" y="994833"/>
          <a:ext cx="12727254" cy="698936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357276"/>
                <a:gridCol w="6357276"/>
              </a:tblGrid>
              <a:tr h="139533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4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Lower Entropy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53585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4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Higher Entropy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53585F"/>
                    </a:solidFill>
                  </a:tcPr>
                </a:tc>
              </a:tr>
              <a:tr h="139533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Slow moving particles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T w="12700"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Fast moving particles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424242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</a:tcPr>
                </a:tc>
              </a:tr>
              <a:tr h="139533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Particles close together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Particles spread out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424242"/>
                      </a:solidFill>
                      <a:miter lim="400000"/>
                    </a:lnR>
                  </a:tcPr>
                </a:tc>
              </a:tr>
              <a:tr h="139533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Fewer particles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More particles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424242"/>
                      </a:solidFill>
                      <a:miter lim="400000"/>
                    </a:lnR>
                  </a:tcPr>
                </a:tc>
              </a:tr>
              <a:tr h="139533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Solids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24242"/>
                      </a:solidFill>
                      <a:miter lim="400000"/>
                    </a:lnL>
                    <a:lnB w="12700">
                      <a:solidFill>
                        <a:srgbClr val="42424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Gases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424242"/>
                      </a:solidFill>
                      <a:miter lim="400000"/>
                    </a:lnR>
                    <a:lnB w="12700">
                      <a:solidFill>
                        <a:srgbClr val="424242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or changes of state:"/>
          <p:cNvSpPr txBox="1"/>
          <p:nvPr/>
        </p:nvSpPr>
        <p:spPr>
          <a:xfrm>
            <a:off x="229387" y="0"/>
            <a:ext cx="7872426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/>
            </a:lvl1pPr>
          </a:lstStyle>
          <a:p>
            <a:r>
              <a:t>For changes of state:</a:t>
            </a:r>
          </a:p>
        </p:txBody>
      </p:sp>
      <p:pic>
        <p:nvPicPr>
          <p:cNvPr id="148" name="states of matter-1.mov" descr="states of matter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85800" y="2705100"/>
            <a:ext cx="11633200" cy="693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solid  &lt;  Sliquid  &lt;  Sgas"/>
          <p:cNvSpPr txBox="1"/>
          <p:nvPr/>
        </p:nvSpPr>
        <p:spPr>
          <a:xfrm>
            <a:off x="128122" y="1219200"/>
            <a:ext cx="12255501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700"/>
            </a:pPr>
            <a:r>
              <a:t>S</a:t>
            </a:r>
            <a:r>
              <a:rPr baseline="-5999"/>
              <a:t>solid	</a:t>
            </a:r>
            <a:r>
              <a:t> &lt;		S</a:t>
            </a:r>
            <a:r>
              <a:rPr baseline="-5999"/>
              <a:t>liquid</a:t>
            </a:r>
            <a:r>
              <a:t> 	&lt;		S</a:t>
            </a:r>
            <a:r>
              <a:rPr baseline="-5999"/>
              <a:t>gas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148"/>
                </p:tgtEl>
              </p:cMediaNode>
            </p:video>
          </p:childTnLst>
        </p:cTn>
      </p:par>
    </p:tnLst>
    <p:bldLst>
      <p:bldP spid="149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mperature increases…"/>
          <p:cNvSpPr txBox="1"/>
          <p:nvPr/>
        </p:nvSpPr>
        <p:spPr>
          <a:xfrm>
            <a:off x="516466" y="762000"/>
            <a:ext cx="11971868" cy="865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6500"/>
            </a:pPr>
            <a:endParaRPr/>
          </a:p>
          <a:p>
            <a:pPr algn="l">
              <a:buSzPct val="125000"/>
              <a:buChar char="•"/>
              <a:defRPr sz="6500"/>
            </a:pPr>
            <a:r>
              <a:t> Temperature increases </a:t>
            </a:r>
          </a:p>
          <a:p>
            <a:pPr marL="622300" lvl="2" indent="-622300" algn="l">
              <a:buSzPct val="125000"/>
              <a:buChar char="•"/>
              <a:defRPr sz="6500"/>
            </a:pPr>
            <a:r>
              <a:t>More particles (moles) form in a chemical reaction</a:t>
            </a:r>
          </a:p>
          <a:p>
            <a:pPr algn="l">
              <a:buSzPct val="125000"/>
              <a:buChar char="•"/>
              <a:defRPr sz="6500"/>
            </a:pPr>
            <a:r>
              <a:t> These changes of state:</a:t>
            </a:r>
          </a:p>
          <a:p>
            <a:pPr lvl="2" indent="0" algn="l">
              <a:defRPr sz="6500"/>
            </a:pPr>
            <a:r>
              <a:t>solid  → liquid</a:t>
            </a:r>
          </a:p>
          <a:p>
            <a:pPr lvl="2" indent="0" algn="l">
              <a:defRPr sz="6500"/>
            </a:pPr>
            <a:r>
              <a:t>liquid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→</a:t>
            </a:r>
            <a:r>
              <a:t> gas</a:t>
            </a:r>
          </a:p>
          <a:p>
            <a:pPr lvl="2" indent="0" algn="l">
              <a:defRPr sz="6500"/>
            </a:pPr>
            <a:r>
              <a:t>solid 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→</a:t>
            </a:r>
            <a:r>
              <a:t> gas</a:t>
            </a:r>
          </a:p>
        </p:txBody>
      </p:sp>
      <p:sp>
        <p:nvSpPr>
          <p:cNvPr id="152" name="Entropy will increase when:"/>
          <p:cNvSpPr txBox="1"/>
          <p:nvPr/>
        </p:nvSpPr>
        <p:spPr>
          <a:xfrm>
            <a:off x="571500" y="457200"/>
            <a:ext cx="9268563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500"/>
            </a:lvl1pPr>
          </a:lstStyle>
          <a:p>
            <a:r>
              <a:t>Entropy will increase when: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6905" y="1362831"/>
            <a:ext cx="9730990" cy="702793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Predict the sign for entropy:"/>
          <p:cNvSpPr txBox="1"/>
          <p:nvPr/>
        </p:nvSpPr>
        <p:spPr>
          <a:xfrm>
            <a:off x="507760" y="220133"/>
            <a:ext cx="819621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r>
              <a:t>Predict the sign for entropy: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1358900"/>
            <a:ext cx="9724292" cy="702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redict the sign for entropy:"/>
          <p:cNvSpPr txBox="1"/>
          <p:nvPr/>
        </p:nvSpPr>
        <p:spPr>
          <a:xfrm>
            <a:off x="507760" y="220133"/>
            <a:ext cx="819621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r>
              <a:t>Predict the sign for entropy: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58900"/>
            <a:ext cx="15442977" cy="594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richthornley.png" descr="richthornley.png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33" y="25400"/>
            <a:ext cx="1270001" cy="127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Macintosh PowerPoint</Application>
  <PresentationFormat>Custom</PresentationFormat>
  <Paragraphs>113</Paragraphs>
  <Slides>25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Gill Sans</vt:lpstr>
      <vt:lpstr>Helvetica</vt:lpstr>
      <vt:lpstr>Lucida Grande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2018-01-05T03:10:37Z</dcterms:modified>
</cp:coreProperties>
</file>