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13"/>
          </p:nvPr>
        </p:nvSpPr>
        <p:spPr>
          <a:xfrm>
            <a:off x="6946900" y="1828800"/>
            <a:ext cx="4572000" cy="6096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quarter" idx="13"/>
          </p:nvPr>
        </p:nvSpPr>
        <p:spPr>
          <a:xfrm>
            <a:off x="7200900" y="2908300"/>
            <a:ext cx="4064000" cy="54229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half" idx="13"/>
          </p:nvPr>
        </p:nvSpPr>
        <p:spPr>
          <a:xfrm>
            <a:off x="3454400" y="1803400"/>
            <a:ext cx="6096000" cy="45720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teps for drawing…"/>
          <p:cNvSpPr txBox="1"/>
          <p:nvPr>
            <p:ph type="subTitle" idx="1"/>
          </p:nvPr>
        </p:nvSpPr>
        <p:spPr>
          <a:xfrm>
            <a:off x="571500" y="0"/>
            <a:ext cx="11544300" cy="4508500"/>
          </a:xfrm>
          <a:prstGeom prst="rect">
            <a:avLst/>
          </a:prstGeom>
        </p:spPr>
        <p:txBody>
          <a:bodyPr/>
          <a:lstStyle/>
          <a:p>
            <a:pPr>
              <a:defRPr sz="7700"/>
            </a:pPr>
            <a:r>
              <a:t>Steps for drawing</a:t>
            </a:r>
          </a:p>
          <a:p>
            <a:pPr>
              <a:defRPr sz="7700"/>
            </a:pPr>
            <a:r>
              <a:t>Lewis structures</a:t>
            </a:r>
          </a:p>
          <a:p>
            <a:pPr>
              <a:defRPr sz="7700"/>
            </a:pPr>
            <a:r>
              <a:t>for Molecular Compounds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3. Sulfur and Phosphorus will occasionally have more than 4 pairs of electrons by using their empty d-orbitals."/>
          <p:cNvSpPr txBox="1"/>
          <p:nvPr/>
        </p:nvSpPr>
        <p:spPr>
          <a:xfrm>
            <a:off x="557353" y="895350"/>
            <a:ext cx="11353801" cy="386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400"/>
            </a:pPr>
            <a:r>
              <a:t>3. </a:t>
            </a:r>
            <a:r>
              <a:rPr u="sng"/>
              <a:t>Sulfur</a:t>
            </a:r>
            <a:r>
              <a:t> and </a:t>
            </a:r>
            <a:r>
              <a:rPr u="sng"/>
              <a:t>Phosphorus</a:t>
            </a:r>
            <a:r>
              <a:t> will occasionally have more than 4 pairs of electrons by using their empty d-orbitals.</a:t>
            </a:r>
          </a:p>
        </p:txBody>
      </p:sp>
      <p:sp>
        <p:nvSpPr>
          <p:cNvPr id="166" name="This is called an “expanded octet.”"/>
          <p:cNvSpPr txBox="1"/>
          <p:nvPr/>
        </p:nvSpPr>
        <p:spPr>
          <a:xfrm>
            <a:off x="469900" y="5181600"/>
            <a:ext cx="11532239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500"/>
            </a:lvl1pPr>
          </a:lstStyle>
          <a:p>
            <a:pPr/>
            <a:r>
              <a:t>This is called an “expanded octet.”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2"/>
      <p:bldP build="whole" bldLvl="1" animBg="1" rev="0" advAuto="0" spid="16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pecial note regarding oxyacids:"/>
          <p:cNvSpPr txBox="1"/>
          <p:nvPr>
            <p:ph type="subTitle" sz="quarter" idx="1"/>
          </p:nvPr>
        </p:nvSpPr>
        <p:spPr>
          <a:xfrm>
            <a:off x="368300" y="368300"/>
            <a:ext cx="12014200" cy="1155700"/>
          </a:xfrm>
          <a:prstGeom prst="rect">
            <a:avLst/>
          </a:prstGeom>
        </p:spPr>
        <p:txBody>
          <a:bodyPr/>
          <a:lstStyle>
            <a:lvl1pPr algn="l">
              <a:defRPr sz="6400"/>
            </a:lvl1pPr>
          </a:lstStyle>
          <a:p>
            <a:pPr/>
            <a:r>
              <a:t>Special note regarding oxyacids:</a:t>
            </a:r>
          </a:p>
        </p:txBody>
      </p:sp>
      <p:sp>
        <p:nvSpPr>
          <p:cNvPr id="169" name="Hydrogen will ALWAYS be bonded to the oxygen atom(s)."/>
          <p:cNvSpPr txBox="1"/>
          <p:nvPr/>
        </p:nvSpPr>
        <p:spPr>
          <a:xfrm>
            <a:off x="419100" y="3619500"/>
            <a:ext cx="12433300" cy="278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>
              <a:defRPr sz="7000"/>
            </a:lvl1pPr>
          </a:lstStyle>
          <a:p>
            <a:pPr/>
            <a:r>
              <a:t>Hydrogen will ALWAYS be bonded to the oxygen atom(s).</a:t>
            </a:r>
          </a:p>
        </p:txBody>
      </p:sp>
      <p:sp>
        <p:nvSpPr>
          <p:cNvPr id="170" name="(H bonded to an oxyanion)"/>
          <p:cNvSpPr txBox="1"/>
          <p:nvPr/>
        </p:nvSpPr>
        <p:spPr>
          <a:xfrm>
            <a:off x="508000" y="1714500"/>
            <a:ext cx="114681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defRPr sz="6800"/>
            </a:lvl1pPr>
          </a:lstStyle>
          <a:p>
            <a:pPr/>
            <a:r>
              <a:t>(H bonded to an oxyanion)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otal the valence electrons from all atoms in the molecule (if an ion, add or subtract its charge)."/>
          <p:cNvSpPr txBox="1"/>
          <p:nvPr/>
        </p:nvSpPr>
        <p:spPr>
          <a:xfrm>
            <a:off x="254000" y="228600"/>
            <a:ext cx="12192000" cy="290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20000"/>
              </a:lnSpc>
              <a:buSzPct val="100000"/>
              <a:buAutoNum type="arabicPeriod" startAt="1"/>
              <a:defRPr sz="5700"/>
            </a:lvl1pPr>
          </a:lstStyle>
          <a:p>
            <a:pPr/>
            <a:r>
              <a:t> Total the valence electrons from all atoms in the molecule (if an ion, add or subtract its charge).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2. Use dashes to connect all atoms to a &quot;central&quot; atom."/>
          <p:cNvSpPr txBox="1"/>
          <p:nvPr/>
        </p:nvSpPr>
        <p:spPr>
          <a:xfrm>
            <a:off x="304800" y="234950"/>
            <a:ext cx="12192000" cy="175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700"/>
            </a:lvl1pPr>
          </a:lstStyle>
          <a:p>
            <a:pPr/>
            <a:r>
              <a:t>2. Use dashes to connect all atoms to a "central" atom.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.  Add dots to the outer atoms to complete their octet (except H)."/>
          <p:cNvSpPr txBox="1"/>
          <p:nvPr/>
        </p:nvSpPr>
        <p:spPr>
          <a:xfrm>
            <a:off x="406400" y="234950"/>
            <a:ext cx="12192000" cy="175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700"/>
            </a:lvl1pPr>
          </a:lstStyle>
          <a:p>
            <a:pPr/>
            <a:r>
              <a:t>3.  Add dots to the outer atoms to complete their octet (except H).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4.  Add remaining electrons to complete the central atom’s octet..."/>
          <p:cNvSpPr txBox="1"/>
          <p:nvPr/>
        </p:nvSpPr>
        <p:spPr>
          <a:xfrm>
            <a:off x="406400" y="298450"/>
            <a:ext cx="12192000" cy="175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700"/>
            </a:lvl1pPr>
          </a:lstStyle>
          <a:p>
            <a:pPr/>
            <a:r>
              <a:t>4.  Add remaining electrons to complete the central atom’s octet...</a:t>
            </a:r>
          </a:p>
        </p:txBody>
      </p:sp>
      <p:sp>
        <p:nvSpPr>
          <p:cNvPr id="146" name="If not enough electrons, use lone pairs on the outer atoms to form double (=) or triple (≡) bonds."/>
          <p:cNvSpPr txBox="1"/>
          <p:nvPr/>
        </p:nvSpPr>
        <p:spPr>
          <a:xfrm>
            <a:off x="622300" y="2292350"/>
            <a:ext cx="11760200" cy="2603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700"/>
            </a:lvl1pPr>
          </a:lstStyle>
          <a:p>
            <a:pPr/>
            <a:r>
              <a:t>If not enough electrons, use lone pairs on the outer atoms to form double (=) or triple (≡) bonds.</a:t>
            </a:r>
          </a:p>
        </p:txBody>
      </p:sp>
      <p:sp>
        <p:nvSpPr>
          <p:cNvPr id="147" name="Note: Only carbon, nitrogen and oxygen are capable of forming triple bonds."/>
          <p:cNvSpPr txBox="1"/>
          <p:nvPr/>
        </p:nvSpPr>
        <p:spPr>
          <a:xfrm>
            <a:off x="444500" y="5594350"/>
            <a:ext cx="12192000" cy="175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5700"/>
            </a:lvl1pPr>
          </a:lstStyle>
          <a:p>
            <a:pPr/>
            <a:r>
              <a:t>Note: Only carbon, nitrogen and oxygen are capable of forming triple bonds.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3"/>
      <p:bldP build="whole" bldLvl="1" animBg="1" rev="0" advAuto="0" spid="145" grpId="1"/>
      <p:bldP build="whole" bldLvl="1" animBg="1" rev="0" advAuto="0" spid="14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he HONC Rule"/>
          <p:cNvSpPr txBox="1"/>
          <p:nvPr/>
        </p:nvSpPr>
        <p:spPr>
          <a:xfrm>
            <a:off x="2455074" y="-285750"/>
            <a:ext cx="8094652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The HONC Rule</a:t>
            </a:r>
          </a:p>
        </p:txBody>
      </p:sp>
      <p:pic>
        <p:nvPicPr>
          <p:cNvPr id="150" name="14_10_31 22_43_08_Record_converted(1).mp4" descr="14_10_31 22_43_08_Record_converted(1)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61553" y="870942"/>
            <a:ext cx="12702779" cy="9459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666656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wo simple questions to ask:…"/>
          <p:cNvSpPr txBox="1"/>
          <p:nvPr>
            <p:ph type="subTitle" idx="1"/>
          </p:nvPr>
        </p:nvSpPr>
        <p:spPr>
          <a:xfrm>
            <a:off x="330200" y="1422400"/>
            <a:ext cx="12344400" cy="66040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30000"/>
              </a:lnSpc>
              <a:defRPr sz="6000"/>
            </a:pPr>
            <a:r>
              <a:t>Two simple questions to ask:</a:t>
            </a:r>
          </a:p>
          <a:p>
            <a:pPr algn="l">
              <a:defRPr sz="6000"/>
            </a:pPr>
            <a:r>
              <a:t>1.) Did you use the exact number of valence electrons available?</a:t>
            </a:r>
          </a:p>
          <a:p>
            <a:pPr algn="l">
              <a:defRPr sz="6000"/>
            </a:pPr>
          </a:p>
          <a:p>
            <a:pPr algn="l">
              <a:defRPr sz="6000"/>
            </a:pPr>
            <a:r>
              <a:t>2.) Are all atoms (except hydrogen) surrounded by 8 electrons?</a:t>
            </a:r>
          </a:p>
        </p:txBody>
      </p:sp>
      <p:sp>
        <p:nvSpPr>
          <p:cNvPr id="153" name="Is your Lewis structure correct?"/>
          <p:cNvSpPr txBox="1"/>
          <p:nvPr/>
        </p:nvSpPr>
        <p:spPr>
          <a:xfrm>
            <a:off x="368300" y="279400"/>
            <a:ext cx="10486691" cy="102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l">
              <a:defRPr sz="6300"/>
            </a:pPr>
            <a:r>
              <a:t>Is your Lewis structure correct?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pecial note regarding carbon:"/>
          <p:cNvSpPr txBox="1"/>
          <p:nvPr>
            <p:ph type="subTitle" sz="quarter" idx="1"/>
          </p:nvPr>
        </p:nvSpPr>
        <p:spPr>
          <a:xfrm>
            <a:off x="469900" y="152400"/>
            <a:ext cx="11468100" cy="1130300"/>
          </a:xfrm>
          <a:prstGeom prst="rect">
            <a:avLst/>
          </a:prstGeom>
        </p:spPr>
        <p:txBody>
          <a:bodyPr/>
          <a:lstStyle>
            <a:lvl1pPr algn="l">
              <a:defRPr sz="6700"/>
            </a:lvl1pPr>
          </a:lstStyle>
          <a:p>
            <a:pPr/>
            <a:r>
              <a:t>Special note regarding carbon:</a:t>
            </a:r>
          </a:p>
        </p:txBody>
      </p:sp>
      <p:sp>
        <p:nvSpPr>
          <p:cNvPr id="156" name="Carbon rarely has an unshared pair of electrons."/>
          <p:cNvSpPr txBox="1"/>
          <p:nvPr/>
        </p:nvSpPr>
        <p:spPr>
          <a:xfrm>
            <a:off x="760554" y="1416050"/>
            <a:ext cx="11468101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900"/>
            </a:pPr>
            <a:r>
              <a:rPr u="sng"/>
              <a:t>Carbon</a:t>
            </a:r>
            <a:r>
              <a:t> rarely has an unshared pair of electrons.</a:t>
            </a:r>
          </a:p>
        </p:txBody>
      </p:sp>
      <p:sp>
        <p:nvSpPr>
          <p:cNvPr id="157" name="Two exceptions:"/>
          <p:cNvSpPr txBox="1"/>
          <p:nvPr/>
        </p:nvSpPr>
        <p:spPr>
          <a:xfrm>
            <a:off x="503163" y="4114800"/>
            <a:ext cx="4711701" cy="8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rPr sz="4700"/>
              <a:t>Two</a:t>
            </a:r>
            <a:r>
              <a:t> </a:t>
            </a:r>
            <a:r>
              <a:rPr sz="5100"/>
              <a:t>exceptions</a:t>
            </a:r>
            <a:r>
              <a:t>:</a:t>
            </a:r>
          </a:p>
        </p:txBody>
      </p:sp>
      <p:sp>
        <p:nvSpPr>
          <p:cNvPr id="158" name="CO…"/>
          <p:cNvSpPr txBox="1"/>
          <p:nvPr/>
        </p:nvSpPr>
        <p:spPr>
          <a:xfrm>
            <a:off x="316054" y="5238750"/>
            <a:ext cx="6972301" cy="208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800"/>
            </a:pPr>
            <a:r>
              <a:t>CO</a:t>
            </a:r>
          </a:p>
          <a:p>
            <a:pPr>
              <a:defRPr sz="6800"/>
            </a:pPr>
            <a:r>
              <a:t>carbon monoxide</a:t>
            </a:r>
          </a:p>
        </p:txBody>
      </p:sp>
      <p:sp>
        <p:nvSpPr>
          <p:cNvPr id="159" name="CN-…"/>
          <p:cNvSpPr txBox="1"/>
          <p:nvPr/>
        </p:nvSpPr>
        <p:spPr>
          <a:xfrm>
            <a:off x="8835228" y="5060950"/>
            <a:ext cx="2752614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900"/>
            </a:pPr>
            <a:r>
              <a:t>CN</a:t>
            </a:r>
            <a:r>
              <a:rPr baseline="31999" sz="9100"/>
              <a:t>-</a:t>
            </a:r>
          </a:p>
          <a:p>
            <a:pPr>
              <a:defRPr sz="6900"/>
            </a:pPr>
            <a:r>
              <a:t>cyanide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1"/>
      <p:bldP build="whole" bldLvl="1" animBg="1" rev="0" advAuto="0" spid="157" grpId="2"/>
      <p:bldP build="whole" bldLvl="1" animBg="1" rev="0" advAuto="0" spid="158" grpId="3"/>
      <p:bldP build="whole" bldLvl="1" animBg="1" rev="0" advAuto="0" spid="159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2. Boron will only have 3 pairs of electrons surrounding it."/>
          <p:cNvSpPr txBox="1"/>
          <p:nvPr/>
        </p:nvSpPr>
        <p:spPr>
          <a:xfrm>
            <a:off x="431800" y="5245100"/>
            <a:ext cx="12141200" cy="187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100"/>
            </a:pPr>
            <a:r>
              <a:t>2. </a:t>
            </a:r>
            <a:r>
              <a:rPr u="sng"/>
              <a:t>Boron</a:t>
            </a:r>
            <a:r>
              <a:t> will only have 3 pairs of electrons surrounding it.</a:t>
            </a:r>
          </a:p>
        </p:txBody>
      </p:sp>
      <p:sp>
        <p:nvSpPr>
          <p:cNvPr id="162" name="1. Hydrogen will have only 1 pair of electrons surrounding it."/>
          <p:cNvSpPr txBox="1"/>
          <p:nvPr/>
        </p:nvSpPr>
        <p:spPr>
          <a:xfrm>
            <a:off x="457200" y="2444750"/>
            <a:ext cx="115824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/>
            </a:pPr>
            <a:r>
              <a:t>1. </a:t>
            </a:r>
            <a:r>
              <a:rPr u="sng"/>
              <a:t>Hydrogen</a:t>
            </a:r>
            <a:r>
              <a:t> will have only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1</a:t>
            </a:r>
            <a:r>
              <a:t> pair of electrons surrounding it.</a:t>
            </a:r>
          </a:p>
        </p:txBody>
      </p:sp>
      <p:sp>
        <p:nvSpPr>
          <p:cNvPr id="163" name="Exceptions to the octet rule:"/>
          <p:cNvSpPr txBox="1"/>
          <p:nvPr/>
        </p:nvSpPr>
        <p:spPr>
          <a:xfrm>
            <a:off x="457200" y="730250"/>
            <a:ext cx="11582400" cy="97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/>
            </a:lvl1pPr>
          </a:lstStyle>
          <a:p>
            <a:pPr/>
            <a:r>
              <a:t>Exceptions to the octet rule: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0" presetID="19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" grpId="1"/>
      <p:bldP build="whole" bldLvl="1" animBg="1" rev="0" advAuto="0" spid="161" grpId="2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