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136794"/>
              <a:satOff val="-2150"/>
              <a:lumOff val="15693"/>
            </a:schemeClr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3">
              <a:alpha val="35000"/>
            </a:scheme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C8D8F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29292">
              <a:alpha val="50000"/>
            </a:srgb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half" idx="13"/>
          </p:nvPr>
        </p:nvSpPr>
        <p:spPr>
          <a:xfrm>
            <a:off x="6946900" y="1828800"/>
            <a:ext cx="4572000" cy="6096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/>
          <p:nvPr>
            <p:ph type="title"/>
          </p:nvPr>
        </p:nvSpPr>
        <p:spPr>
          <a:xfrm>
            <a:off x="635000" y="15240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/>
          <p:nvPr>
            <p:ph type="body" sz="quarter" idx="1"/>
          </p:nvPr>
        </p:nvSpPr>
        <p:spPr>
          <a:xfrm>
            <a:off x="635000" y="49022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7200900" y="2908300"/>
            <a:ext cx="4064000" cy="54229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/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/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half" idx="13"/>
          </p:nvPr>
        </p:nvSpPr>
        <p:spPr>
          <a:xfrm>
            <a:off x="3454400" y="1803400"/>
            <a:ext cx="6096000" cy="4572000"/>
          </a:xfrm>
          <a:prstGeom prst="rect">
            <a:avLst/>
          </a:prstGeom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42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5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6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my.hrw.com/hssc_2012/hmd_na_chem/nsmedia/animated/hssc1801_as_dynamic_equilibrium.swf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3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=Unit 5= Chemical Equilibrium (IB Text Ch 7)"/>
          <p:cNvSpPr/>
          <p:nvPr>
            <p:ph type="ctrTitle"/>
          </p:nvPr>
        </p:nvSpPr>
        <p:spPr>
          <a:xfrm>
            <a:off x="266700" y="127000"/>
            <a:ext cx="11849100" cy="8128000"/>
          </a:xfrm>
          <a:prstGeom prst="rect">
            <a:avLst/>
          </a:prstGeom>
        </p:spPr>
        <p:txBody>
          <a:bodyPr anchor="t"/>
          <a:lstStyle/>
          <a:p>
            <a:pPr>
              <a:defRPr sz="9200"/>
            </a:pPr>
            <a:r>
              <a:t>=Unit 5=</a:t>
            </a:r>
          </a:p>
          <a:p>
            <a:pPr>
              <a:defRPr sz="9200"/>
            </a:pPr>
            <a:r>
              <a:t>Chemical Equilibrium</a:t>
            </a:r>
          </a:p>
          <a:p>
            <a:pPr>
              <a:defRPr sz="7900"/>
            </a:pPr>
            <a:r>
              <a:t>(IB Text Ch 7)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Picture 2.jpg" descr="Picture 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139700"/>
            <a:ext cx="10706100" cy="1282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4.1.jpg" descr="4.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79500" y="1549400"/>
            <a:ext cx="10647681" cy="6654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icture 2.jpg" descr="Picture 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139700"/>
            <a:ext cx="10706100" cy="1282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" name="4.jpg" descr="4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" y="1536700"/>
            <a:ext cx="10688320" cy="668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he Equilibrium Constant"/>
          <p:cNvSpPr/>
          <p:nvPr/>
        </p:nvSpPr>
        <p:spPr>
          <a:xfrm>
            <a:off x="1649554" y="539750"/>
            <a:ext cx="10121901" cy="116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300"/>
            </a:lvl1pPr>
          </a:lstStyle>
          <a:p>
            <a:pPr/>
            <a:r>
              <a:t>The Equilibrium Constant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he Law of Equilibrium"/>
          <p:cNvSpPr/>
          <p:nvPr/>
        </p:nvSpPr>
        <p:spPr>
          <a:xfrm>
            <a:off x="992727" y="190500"/>
            <a:ext cx="5822157" cy="80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 u="sng"/>
            </a:lvl1pPr>
          </a:lstStyle>
          <a:p>
            <a:pPr/>
            <a:r>
              <a:t>The Law of Equilibrium</a:t>
            </a:r>
          </a:p>
        </p:txBody>
      </p:sp>
      <p:sp>
        <p:nvSpPr>
          <p:cNvPr id="173" name="If at a given temperature,"/>
          <p:cNvSpPr/>
          <p:nvPr/>
        </p:nvSpPr>
        <p:spPr>
          <a:xfrm>
            <a:off x="684354" y="1181100"/>
            <a:ext cx="8369301" cy="80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800"/>
            </a:lvl1pPr>
          </a:lstStyle>
          <a:p>
            <a:pPr/>
            <a:r>
              <a:t>If at a given temperature, </a:t>
            </a:r>
          </a:p>
        </p:txBody>
      </p:sp>
      <p:sp>
        <p:nvSpPr>
          <p:cNvPr id="174" name="aA  +  bB  ⇋ cC   +   dD"/>
          <p:cNvSpPr/>
          <p:nvPr/>
        </p:nvSpPr>
        <p:spPr>
          <a:xfrm>
            <a:off x="270029" y="2051050"/>
            <a:ext cx="11417301" cy="104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400"/>
            </a:lvl1pPr>
          </a:lstStyle>
          <a:p>
            <a:pPr/>
            <a:r>
              <a:t>aA  +  bB  ⇋ cC   +   dD</a:t>
            </a:r>
          </a:p>
        </p:txBody>
      </p:sp>
      <p:grpSp>
        <p:nvGrpSpPr>
          <p:cNvPr id="177" name="Group"/>
          <p:cNvGrpSpPr/>
          <p:nvPr/>
        </p:nvGrpSpPr>
        <p:grpSpPr>
          <a:xfrm>
            <a:off x="1138329" y="3429000"/>
            <a:ext cx="2568824" cy="1987551"/>
            <a:chOff x="0" y="0"/>
            <a:chExt cx="2568823" cy="1987550"/>
          </a:xfrm>
        </p:grpSpPr>
        <p:sp>
          <p:nvSpPr>
            <p:cNvPr id="175" name="Then,"/>
            <p:cNvSpPr/>
            <p:nvPr/>
          </p:nvSpPr>
          <p:spPr>
            <a:xfrm>
              <a:off x="0" y="0"/>
              <a:ext cx="1517750" cy="8001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>
                <a:defRPr sz="4800"/>
              </a:lvl1pPr>
            </a:lstStyle>
            <a:p>
              <a:pPr/>
              <a:r>
                <a:t>Then,</a:t>
              </a:r>
            </a:p>
          </p:txBody>
        </p:sp>
        <p:sp>
          <p:nvSpPr>
            <p:cNvPr id="176" name="Kc="/>
            <p:cNvSpPr/>
            <p:nvPr/>
          </p:nvSpPr>
          <p:spPr>
            <a:xfrm>
              <a:off x="1209526" y="946150"/>
              <a:ext cx="1359298" cy="1041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6400"/>
              </a:pPr>
              <a:r>
                <a:t>K</a:t>
              </a:r>
              <a:r>
                <a:rPr baseline="-5999"/>
                <a:t>c</a:t>
              </a:r>
              <a:r>
                <a:t>=</a:t>
              </a:r>
            </a:p>
          </p:txBody>
        </p:sp>
      </p:grpSp>
      <p:grpSp>
        <p:nvGrpSpPr>
          <p:cNvPr id="181" name="Group"/>
          <p:cNvGrpSpPr/>
          <p:nvPr/>
        </p:nvGrpSpPr>
        <p:grpSpPr>
          <a:xfrm>
            <a:off x="3967305" y="3867150"/>
            <a:ext cx="2895601" cy="2260601"/>
            <a:chOff x="0" y="0"/>
            <a:chExt cx="2895600" cy="2260600"/>
          </a:xfrm>
        </p:grpSpPr>
        <p:sp>
          <p:nvSpPr>
            <p:cNvPr id="178" name="[C]c[D]d"/>
            <p:cNvSpPr/>
            <p:nvPr/>
          </p:nvSpPr>
          <p:spPr>
            <a:xfrm>
              <a:off x="0" y="0"/>
              <a:ext cx="2895601" cy="1041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6400"/>
              </a:pPr>
              <a:r>
                <a:t>[C]</a:t>
              </a:r>
              <a:r>
                <a:rPr baseline="31999"/>
                <a:t>c</a:t>
              </a:r>
              <a:r>
                <a:t>[D]</a:t>
              </a:r>
              <a:r>
                <a:rPr baseline="31999"/>
                <a:t>d</a:t>
              </a:r>
            </a:p>
          </p:txBody>
        </p:sp>
        <p:sp>
          <p:nvSpPr>
            <p:cNvPr id="179" name="[A]a[B]b"/>
            <p:cNvSpPr/>
            <p:nvPr/>
          </p:nvSpPr>
          <p:spPr>
            <a:xfrm>
              <a:off x="149159" y="1219200"/>
              <a:ext cx="2698883" cy="10414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>
                <a:defRPr sz="6400"/>
              </a:pPr>
              <a:r>
                <a:t>[A]</a:t>
              </a:r>
              <a:r>
                <a:rPr baseline="31999"/>
                <a:t>a</a:t>
              </a:r>
              <a:r>
                <a:t>[B]</a:t>
              </a:r>
              <a:r>
                <a:rPr baseline="31999"/>
                <a:t>b</a:t>
              </a:r>
            </a:p>
          </p:txBody>
        </p:sp>
        <p:sp>
          <p:nvSpPr>
            <p:cNvPr id="180" name="Line"/>
            <p:cNvSpPr/>
            <p:nvPr/>
          </p:nvSpPr>
          <p:spPr>
            <a:xfrm>
              <a:off x="109394" y="1123950"/>
              <a:ext cx="2781301" cy="127"/>
            </a:xfrm>
            <a:prstGeom prst="line">
              <a:avLst/>
            </a:prstGeom>
            <a:noFill/>
            <a:ln w="254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4" name="Group"/>
          <p:cNvGrpSpPr/>
          <p:nvPr/>
        </p:nvGrpSpPr>
        <p:grpSpPr>
          <a:xfrm>
            <a:off x="-509447" y="5461000"/>
            <a:ext cx="5321301" cy="2546350"/>
            <a:chOff x="0" y="0"/>
            <a:chExt cx="5321300" cy="2546350"/>
          </a:xfrm>
        </p:grpSpPr>
        <p:sp>
          <p:nvSpPr>
            <p:cNvPr id="182" name="Line"/>
            <p:cNvSpPr/>
            <p:nvPr/>
          </p:nvSpPr>
          <p:spPr>
            <a:xfrm flipH="1">
              <a:off x="2719246" y="0"/>
              <a:ext cx="215901" cy="1282700"/>
            </a:xfrm>
            <a:prstGeom prst="line">
              <a:avLst/>
            </a:prstGeom>
            <a:noFill/>
            <a:ln w="101600" cap="flat">
              <a:solidFill>
                <a:srgbClr val="FFFFFF"/>
              </a:solidFill>
              <a:prstDash val="solid"/>
              <a:miter lim="400000"/>
              <a:headEnd type="triangle" w="med" len="med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solidFill>
                    <a:srgbClr val="000000"/>
                  </a:solidFill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The equilibrium constant"/>
            <p:cNvSpPr/>
            <p:nvPr/>
          </p:nvSpPr>
          <p:spPr>
            <a:xfrm>
              <a:off x="0" y="1200150"/>
              <a:ext cx="5321300" cy="13462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/>
              <a:r>
                <a:t>The equilibrium constant</a:t>
              </a:r>
            </a:p>
          </p:txBody>
        </p:sp>
      </p:grpSp>
      <p:sp>
        <p:nvSpPr>
          <p:cNvPr id="185" name="The value of Kc will be constant for any specified temperature."/>
          <p:cNvSpPr/>
          <p:nvPr/>
        </p:nvSpPr>
        <p:spPr>
          <a:xfrm>
            <a:off x="7416800" y="4000500"/>
            <a:ext cx="5461000" cy="1993900"/>
          </a:xfrm>
          <a:prstGeom prst="rect">
            <a:avLst/>
          </a:prstGeom>
          <a:ln w="127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The value of K</a:t>
            </a:r>
            <a:r>
              <a:rPr baseline="-5999"/>
              <a:t>c</a:t>
            </a:r>
            <a:r>
              <a:t> will be constant for any specified temperature.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6" presetID="15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9" dur="2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id="34" dur="2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1" grpId="5"/>
      <p:bldP build="whole" bldLvl="1" animBg="1" rev="0" advAuto="0" spid="184" grpId="4"/>
      <p:bldP build="whole" bldLvl="1" animBg="1" rev="0" advAuto="0" spid="185" grpId="6"/>
      <p:bldP build="whole" bldLvl="1" animBg="1" rev="0" advAuto="0" spid="173" grpId="1"/>
      <p:bldP build="whole" bldLvl="1" animBg="1" rev="0" advAuto="0" spid="177" grpId="3"/>
      <p:bldP build="whole" bldLvl="1" animBg="1" rev="0" advAuto="0" spid="174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he value of Kc :"/>
          <p:cNvSpPr/>
          <p:nvPr/>
        </p:nvSpPr>
        <p:spPr>
          <a:xfrm>
            <a:off x="-1447" y="69850"/>
            <a:ext cx="7162801" cy="104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400"/>
            </a:pPr>
            <a:r>
              <a:t>The value of K</a:t>
            </a:r>
            <a:r>
              <a:rPr baseline="-5999"/>
              <a:t>c </a:t>
            </a:r>
            <a:r>
              <a:t>:</a:t>
            </a:r>
          </a:p>
        </p:txBody>
      </p:sp>
      <p:sp>
        <p:nvSpPr>
          <p:cNvPr id="188" name="If Kc &gt; 1,"/>
          <p:cNvSpPr/>
          <p:nvPr/>
        </p:nvSpPr>
        <p:spPr>
          <a:xfrm>
            <a:off x="427972" y="1593850"/>
            <a:ext cx="3217863" cy="109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6400"/>
            </a:pPr>
            <a:r>
              <a:t>If K</a:t>
            </a:r>
            <a:r>
              <a:rPr baseline="-5999"/>
              <a:t>c</a:t>
            </a:r>
            <a:r>
              <a:t> &gt;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t>, </a:t>
            </a:r>
          </a:p>
        </p:txBody>
      </p:sp>
      <p:sp>
        <p:nvSpPr>
          <p:cNvPr id="189" name="If Kc &lt; 1,"/>
          <p:cNvSpPr/>
          <p:nvPr/>
        </p:nvSpPr>
        <p:spPr>
          <a:xfrm>
            <a:off x="440672" y="3143250"/>
            <a:ext cx="3217863" cy="109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6400"/>
            </a:pPr>
            <a:r>
              <a:t>If K</a:t>
            </a:r>
            <a:r>
              <a:rPr baseline="-5999"/>
              <a:t>c</a:t>
            </a:r>
            <a:r>
              <a:t> &lt;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t>, </a:t>
            </a:r>
          </a:p>
        </p:txBody>
      </p:sp>
      <p:sp>
        <p:nvSpPr>
          <p:cNvPr id="190" name="rxn is product favored"/>
          <p:cNvSpPr/>
          <p:nvPr/>
        </p:nvSpPr>
        <p:spPr>
          <a:xfrm>
            <a:off x="4704895" y="1619250"/>
            <a:ext cx="7440217" cy="104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/>
            </a:lvl1pPr>
          </a:lstStyle>
          <a:p>
            <a:pPr/>
            <a:r>
              <a:t>rxn is product favored</a:t>
            </a:r>
          </a:p>
        </p:txBody>
      </p:sp>
      <p:sp>
        <p:nvSpPr>
          <p:cNvPr id="191" name="rxn is reactant favored"/>
          <p:cNvSpPr/>
          <p:nvPr/>
        </p:nvSpPr>
        <p:spPr>
          <a:xfrm>
            <a:off x="4660644" y="3168650"/>
            <a:ext cx="7528719" cy="104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400"/>
            </a:lvl1pPr>
          </a:lstStyle>
          <a:p>
            <a:pPr/>
            <a:r>
              <a:t>rxn is reactant favored</a:t>
            </a:r>
          </a:p>
        </p:txBody>
      </p:sp>
      <p:sp>
        <p:nvSpPr>
          <p:cNvPr id="192" name="If Kc = 1,"/>
          <p:cNvSpPr/>
          <p:nvPr/>
        </p:nvSpPr>
        <p:spPr>
          <a:xfrm>
            <a:off x="484" y="4743450"/>
            <a:ext cx="3962401" cy="1092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400"/>
            </a:pPr>
            <a:r>
              <a:t>If K</a:t>
            </a:r>
            <a:r>
              <a:rPr baseline="-5999"/>
              <a:t>c</a:t>
            </a:r>
            <a:r>
              <a:t> =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t>, </a:t>
            </a:r>
          </a:p>
        </p:txBody>
      </p:sp>
      <p:sp>
        <p:nvSpPr>
          <p:cNvPr id="193" name="neither reactant nor product favored"/>
          <p:cNvSpPr/>
          <p:nvPr/>
        </p:nvSpPr>
        <p:spPr>
          <a:xfrm>
            <a:off x="3467017" y="4819650"/>
            <a:ext cx="9283701" cy="198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6400"/>
            </a:lvl1pPr>
          </a:lstStyle>
          <a:p>
            <a:pPr/>
            <a:r>
              <a:t>neither reactant nor product favored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9" grpId="3"/>
      <p:bldP build="whole" bldLvl="1" animBg="1" rev="0" advAuto="0" spid="191" grpId="4"/>
      <p:bldP build="whole" bldLvl="1" animBg="1" rev="0" advAuto="0" spid="192" grpId="5"/>
      <p:bldP build="whole" bldLvl="1" animBg="1" rev="0" advAuto="0" spid="193" grpId="6"/>
      <p:bldP build="whole" bldLvl="1" animBg="1" rev="0" advAuto="0" spid="188" grpId="1"/>
      <p:bldP build="whole" bldLvl="1" animBg="1" rev="0" advAuto="0" spid="190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If Kc &gt;&gt; 1,"/>
          <p:cNvSpPr/>
          <p:nvPr/>
        </p:nvSpPr>
        <p:spPr>
          <a:xfrm>
            <a:off x="-1447" y="1555750"/>
            <a:ext cx="4076701" cy="116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900"/>
            </a:pPr>
            <a:r>
              <a:t>If K</a:t>
            </a:r>
            <a:r>
              <a:rPr baseline="-5999"/>
              <a:t>c</a:t>
            </a:r>
            <a:r>
              <a:t> &gt;&gt;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t>,</a:t>
            </a:r>
          </a:p>
        </p:txBody>
      </p:sp>
      <p:sp>
        <p:nvSpPr>
          <p:cNvPr id="196" name="If Kc &lt;&lt; 1,"/>
          <p:cNvSpPr/>
          <p:nvPr/>
        </p:nvSpPr>
        <p:spPr>
          <a:xfrm>
            <a:off x="-1447" y="5060950"/>
            <a:ext cx="4102101" cy="116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6900"/>
            </a:pPr>
            <a:r>
              <a:t>If K</a:t>
            </a:r>
            <a:r>
              <a:rPr baseline="-5999"/>
              <a:t>c</a:t>
            </a:r>
            <a:r>
              <a:t> &lt;&lt;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</a:t>
            </a:r>
            <a:r>
              <a:t>, </a:t>
            </a:r>
          </a:p>
        </p:txBody>
      </p:sp>
      <p:sp>
        <p:nvSpPr>
          <p:cNvPr id="197" name="rxn goes to completion"/>
          <p:cNvSpPr/>
          <p:nvPr/>
        </p:nvSpPr>
        <p:spPr>
          <a:xfrm>
            <a:off x="4201149" y="1587500"/>
            <a:ext cx="8447709" cy="110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900"/>
            </a:lvl1pPr>
          </a:lstStyle>
          <a:p>
            <a:pPr/>
            <a:r>
              <a:t>rxn goes to completion</a:t>
            </a:r>
          </a:p>
        </p:txBody>
      </p:sp>
      <p:sp>
        <p:nvSpPr>
          <p:cNvPr id="198" name="rxn does not take place"/>
          <p:cNvSpPr/>
          <p:nvPr/>
        </p:nvSpPr>
        <p:spPr>
          <a:xfrm>
            <a:off x="4175476" y="5092700"/>
            <a:ext cx="8499055" cy="1104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900"/>
            </a:lvl1pPr>
          </a:lstStyle>
          <a:p>
            <a:pPr/>
            <a:r>
              <a:t>rxn does not take place</a:t>
            </a:r>
          </a:p>
        </p:txBody>
      </p:sp>
      <p:sp>
        <p:nvSpPr>
          <p:cNvPr id="199" name="(of the order Kc &gt; 1000)"/>
          <p:cNvSpPr/>
          <p:nvPr/>
        </p:nvSpPr>
        <p:spPr>
          <a:xfrm>
            <a:off x="1308100" y="3149600"/>
            <a:ext cx="9309100" cy="92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300"/>
            </a:pPr>
            <a:r>
              <a:t>(of the order K</a:t>
            </a:r>
            <a:r>
              <a:rPr baseline="-5999"/>
              <a:t>c</a:t>
            </a:r>
            <a:r>
              <a:t> &gt; 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1000</a:t>
            </a:r>
            <a:r>
              <a:t>)</a:t>
            </a:r>
          </a:p>
        </p:txBody>
      </p:sp>
      <p:sp>
        <p:nvSpPr>
          <p:cNvPr id="200" name="(of the order Kc &lt; 0.001)"/>
          <p:cNvSpPr/>
          <p:nvPr/>
        </p:nvSpPr>
        <p:spPr>
          <a:xfrm>
            <a:off x="1308100" y="6534150"/>
            <a:ext cx="9309100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200"/>
            </a:pPr>
            <a:r>
              <a:t>(of the order K</a:t>
            </a:r>
            <a:r>
              <a:rPr baseline="-5999"/>
              <a:t>c</a:t>
            </a:r>
            <a:r>
              <a:t> &lt; </a:t>
            </a:r>
            <a:r>
              <a:rPr sz="5300">
                <a:latin typeface="Helvetica"/>
                <a:ea typeface="Helvetica"/>
                <a:cs typeface="Helvetica"/>
                <a:sym typeface="Helvetica"/>
              </a:rPr>
              <a:t>0.001</a:t>
            </a:r>
            <a:r>
              <a:t>)</a:t>
            </a:r>
          </a:p>
        </p:txBody>
      </p:sp>
      <p:sp>
        <p:nvSpPr>
          <p:cNvPr id="201" name="The magnitude of Kc :"/>
          <p:cNvSpPr/>
          <p:nvPr/>
        </p:nvSpPr>
        <p:spPr>
          <a:xfrm>
            <a:off x="127000" y="165100"/>
            <a:ext cx="9169400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900"/>
            </a:pPr>
            <a:r>
              <a:t>The magnitude of K</a:t>
            </a:r>
            <a:r>
              <a:rPr baseline="-5999"/>
              <a:t>c </a:t>
            </a:r>
            <a:r>
              <a:t>: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8" presetID="2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8" presetID="22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8" presetID="22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3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9" grpId="3"/>
      <p:bldP build="whole" bldLvl="1" animBg="1" rev="0" advAuto="0" spid="195" grpId="1"/>
      <p:bldP build="whole" bldLvl="1" animBg="1" rev="0" advAuto="0" spid="197" grpId="2"/>
      <p:bldP build="whole" bldLvl="1" animBg="1" rev="0" advAuto="0" spid="196" grpId="4"/>
      <p:bldP build="whole" bldLvl="1" animBg="1" rev="0" advAuto="0" spid="198" grpId="5"/>
      <p:bldP build="whole" bldLvl="1" animBg="1" rev="0" advAuto="0" spid="200" grpId="6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hases and Kc"/>
          <p:cNvSpPr/>
          <p:nvPr/>
        </p:nvSpPr>
        <p:spPr>
          <a:xfrm>
            <a:off x="3541059" y="-12700"/>
            <a:ext cx="5043489" cy="110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6900"/>
            </a:pPr>
            <a:r>
              <a:t>Phases and K</a:t>
            </a:r>
            <a:r>
              <a:rPr baseline="-5999"/>
              <a:t>c</a:t>
            </a:r>
          </a:p>
        </p:txBody>
      </p:sp>
      <p:sp>
        <p:nvSpPr>
          <p:cNvPr id="204" name="Kc is independent of solids and liquids, as their concentrations do not change."/>
          <p:cNvSpPr/>
          <p:nvPr/>
        </p:nvSpPr>
        <p:spPr>
          <a:xfrm>
            <a:off x="-1445" y="1473200"/>
            <a:ext cx="12992101" cy="295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500"/>
            </a:pPr>
            <a:r>
              <a:t>K</a:t>
            </a:r>
            <a:r>
              <a:rPr baseline="-5999"/>
              <a:t>c</a:t>
            </a:r>
            <a:r>
              <a:t> is independent of solids and liquids, as their concentrations do not change.</a:t>
            </a:r>
          </a:p>
        </p:txBody>
      </p:sp>
      <p:sp>
        <p:nvSpPr>
          <p:cNvPr id="205" name="Therefore, solids and liquids are not included in the equilibrium expression."/>
          <p:cNvSpPr/>
          <p:nvPr/>
        </p:nvSpPr>
        <p:spPr>
          <a:xfrm>
            <a:off x="2817954" y="3467100"/>
            <a:ext cx="8877301" cy="3898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400"/>
            </a:pPr>
            <a:r>
              <a:t>Therefore, solids and liquids are not </a:t>
            </a:r>
            <a:r>
              <a:rPr sz="6700"/>
              <a:t>included</a:t>
            </a:r>
            <a:r>
              <a:t> in the equilibrium </a:t>
            </a:r>
            <a:r>
              <a:rPr sz="6300"/>
              <a:t>expression</a:t>
            </a:r>
            <a:r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10" presetID="19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4" grpId="1"/>
      <p:bldP build="whole" bldLvl="1" animBg="1" rev="0" advAuto="0" spid="205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7.1 Equilibrium"/>
          <p:cNvSpPr/>
          <p:nvPr/>
        </p:nvSpPr>
        <p:spPr>
          <a:xfrm>
            <a:off x="3013347" y="1581150"/>
            <a:ext cx="6978106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indent="0" algn="l">
              <a:defRPr sz="8500"/>
            </a:pPr>
            <a:r>
              <a:t>7.1 </a:t>
            </a:r>
            <a:r>
              <a:rPr u="sng">
                <a:hlinkClick r:id="rId2" invalidUrl="" action="" tgtFrame="" tooltip="" history="1" highlightClick="0" endSnd="0"/>
              </a:rPr>
              <a:t>Equilibrium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hemical Equilibrium:"/>
          <p:cNvSpPr/>
          <p:nvPr>
            <p:ph type="ctrTitle"/>
          </p:nvPr>
        </p:nvSpPr>
        <p:spPr>
          <a:xfrm>
            <a:off x="1028700" y="88900"/>
            <a:ext cx="10388600" cy="1384300"/>
          </a:xfrm>
          <a:prstGeom prst="rect">
            <a:avLst/>
          </a:prstGeom>
        </p:spPr>
        <p:txBody>
          <a:bodyPr anchor="t"/>
          <a:lstStyle/>
          <a:p>
            <a:pPr/>
            <a:r>
              <a:t>Chemical Equilibrium:</a:t>
            </a:r>
          </a:p>
        </p:txBody>
      </p:sp>
      <p:sp>
        <p:nvSpPr>
          <p:cNvPr id="142" name="The state in which forward and reverse reactions occur at equal rates.…"/>
          <p:cNvSpPr/>
          <p:nvPr/>
        </p:nvSpPr>
        <p:spPr>
          <a:xfrm>
            <a:off x="660400" y="1784350"/>
            <a:ext cx="118999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buSzPct val="100000"/>
              <a:buAutoNum type="arabicPeriod" startAt="1"/>
              <a:defRPr sz="6400"/>
            </a:pPr>
            <a:r>
              <a:t>The state in which forward and reverse reactions occur at equal rates.</a:t>
            </a:r>
          </a:p>
          <a:p>
            <a:pPr algn="l">
              <a:buSzPct val="100000"/>
              <a:buAutoNum type="arabicPeriod" startAt="1"/>
              <a:defRPr sz="6400"/>
            </a:pPr>
            <a:r>
              <a:t>The state at which the concentrations of all reactants and products remain constant.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750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0" dur="75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5" dur="75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Example: NaCl(s) —&gt; Na+(aq) + Cl-(aq)"/>
          <p:cNvSpPr/>
          <p:nvPr>
            <p:ph type="ctrTitle"/>
          </p:nvPr>
        </p:nvSpPr>
        <p:spPr>
          <a:xfrm>
            <a:off x="190500" y="38100"/>
            <a:ext cx="12852400" cy="3263900"/>
          </a:xfrm>
          <a:prstGeom prst="rect">
            <a:avLst/>
          </a:prstGeom>
        </p:spPr>
        <p:txBody>
          <a:bodyPr anchor="t"/>
          <a:lstStyle/>
          <a:p>
            <a:pPr algn="l">
              <a:defRPr sz="8000"/>
            </a:pPr>
            <a:r>
              <a:t>Example:</a:t>
            </a:r>
          </a:p>
          <a:p>
            <a:pPr>
              <a:defRPr sz="8000"/>
            </a:pPr>
            <a:r>
              <a:t>NaCl(s) —</a:t>
            </a:r>
            <a:r>
              <a:rPr>
                <a:latin typeface="Helvetica"/>
                <a:ea typeface="Helvetica"/>
                <a:cs typeface="Helvetica"/>
                <a:sym typeface="Helvetica"/>
              </a:rPr>
              <a:t>&gt;</a:t>
            </a:r>
            <a:r>
              <a:t> Na</a:t>
            </a:r>
            <a:r>
              <a:rPr baseline="31999"/>
              <a:t>+</a:t>
            </a:r>
            <a:r>
              <a:t>(aq) + Cl</a:t>
            </a:r>
            <a:r>
              <a:rPr baseline="31999"/>
              <a:t>-</a:t>
            </a:r>
            <a:r>
              <a:t>(aq)</a:t>
            </a:r>
          </a:p>
        </p:txBody>
      </p:sp>
      <p:sp>
        <p:nvSpPr>
          <p:cNvPr id="145" name="When the solution becomes saturated, the reaction will begin to reverse itself:"/>
          <p:cNvSpPr/>
          <p:nvPr/>
        </p:nvSpPr>
        <p:spPr>
          <a:xfrm>
            <a:off x="920510" y="2762250"/>
            <a:ext cx="11442701" cy="1346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When the solution becomes saturated, the reaction will begin to reverse itself:</a:t>
            </a:r>
          </a:p>
        </p:txBody>
      </p:sp>
      <p:sp>
        <p:nvSpPr>
          <p:cNvPr id="146" name="NaCl(s) ⇆ Na+(aq) + Cl-(aq)"/>
          <p:cNvSpPr/>
          <p:nvPr/>
        </p:nvSpPr>
        <p:spPr>
          <a:xfrm>
            <a:off x="978539" y="4296936"/>
            <a:ext cx="10835089" cy="148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7200"/>
            </a:pPr>
            <a:r>
              <a:t>NaCl(s) </a:t>
            </a:r>
            <a:r>
              <a:rPr b="1">
                <a:latin typeface="STIXGeneral"/>
                <a:ea typeface="STIXGeneral"/>
                <a:cs typeface="STIXGeneral"/>
                <a:sym typeface="STIXGeneral"/>
              </a:rPr>
              <a:t>⇆</a:t>
            </a:r>
            <a:r>
              <a:t> Na</a:t>
            </a:r>
            <a:r>
              <a:rPr baseline="31999"/>
              <a:t>+</a:t>
            </a:r>
            <a:r>
              <a:t>(aq) + Cl</a:t>
            </a:r>
            <a:r>
              <a:rPr baseline="31999"/>
              <a:t>-</a:t>
            </a:r>
            <a:r>
              <a:t>(aq)</a:t>
            </a:r>
          </a:p>
        </p:txBody>
      </p:sp>
      <p:sp>
        <p:nvSpPr>
          <p:cNvPr id="147" name="Both forward and reverse reactions occur simultaneously and continuously."/>
          <p:cNvSpPr/>
          <p:nvPr/>
        </p:nvSpPr>
        <p:spPr>
          <a:xfrm>
            <a:off x="674733" y="5770498"/>
            <a:ext cx="11442701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5600"/>
            </a:pPr>
            <a:r>
              <a:t>Both forward and reverse reactions occur simultaneously </a:t>
            </a:r>
            <a:r>
              <a:rPr u="sng"/>
              <a:t>and</a:t>
            </a:r>
            <a:r>
              <a:t> continuously.</a:t>
            </a:r>
          </a:p>
        </p:txBody>
      </p:sp>
      <p:sp>
        <p:nvSpPr>
          <p:cNvPr id="148" name="(Called a “dynamic” process.)"/>
          <p:cNvSpPr/>
          <p:nvPr/>
        </p:nvSpPr>
        <p:spPr>
          <a:xfrm>
            <a:off x="357889" y="7808538"/>
            <a:ext cx="11442701" cy="85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100"/>
            </a:lvl1pPr>
          </a:lstStyle>
          <a:p>
            <a:pPr/>
            <a:r>
              <a:t>(Called a “dynamic” process.)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8" presetID="2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12" dur="75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8" presetID="2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2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6" grpId="2"/>
      <p:bldP build="whole" bldLvl="1" animBg="1" rev="0" advAuto="0" spid="147" grpId="3"/>
      <p:bldP build="whole" bldLvl="1" animBg="1" rev="0" advAuto="0" spid="148" grpId="4"/>
      <p:bldP build="whole" bldLvl="1" animBg="1" rev="0" advAuto="0" spid="145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When…"/>
          <p:cNvSpPr/>
          <p:nvPr/>
        </p:nvSpPr>
        <p:spPr>
          <a:xfrm>
            <a:off x="780810" y="768350"/>
            <a:ext cx="11442701" cy="431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7200"/>
            </a:pPr>
            <a:r>
              <a:t>When </a:t>
            </a:r>
          </a:p>
          <a:p>
            <a:pPr>
              <a:defRPr sz="7200"/>
            </a:pPr>
            <a:r>
              <a:t>forward rate = reverse rate,</a:t>
            </a:r>
          </a:p>
          <a:p>
            <a:pPr>
              <a:defRPr sz="7200"/>
            </a:pPr>
            <a:r>
              <a:t>a </a:t>
            </a:r>
            <a:r>
              <a:rPr u="sng"/>
              <a:t>state of equilibrium</a:t>
            </a:r>
            <a:r>
              <a:t> </a:t>
            </a:r>
          </a:p>
          <a:p>
            <a:pPr>
              <a:defRPr sz="7200"/>
            </a:pPr>
            <a:r>
              <a:t>is said to have been reached.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onsider the following reaction:"/>
          <p:cNvSpPr/>
          <p:nvPr/>
        </p:nvSpPr>
        <p:spPr>
          <a:xfrm>
            <a:off x="430354" y="215900"/>
            <a:ext cx="9093201" cy="876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300"/>
            </a:lvl1pPr>
          </a:lstStyle>
          <a:p>
            <a:pPr/>
            <a:r>
              <a:t>Consider the following reaction:</a:t>
            </a:r>
          </a:p>
        </p:txBody>
      </p:sp>
      <p:pic>
        <p:nvPicPr>
          <p:cNvPr id="153" name="Picture 2.jpg" descr="Picture 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43000" y="1231900"/>
            <a:ext cx="10706100" cy="12827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Picture 2.jpg" descr="Picture 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139700"/>
            <a:ext cx="10706100" cy="1282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1.jpg" descr="1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" y="1536700"/>
            <a:ext cx="10688320" cy="668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2.jpg" descr="Picture 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139700"/>
            <a:ext cx="10706100" cy="1282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9" name="2.jpg" descr="2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100" y="1536700"/>
            <a:ext cx="10693400" cy="66833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icture 2.jpg" descr="Picture 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1400" y="139700"/>
            <a:ext cx="10706100" cy="1282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3.jpg" descr="3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8700" y="1524000"/>
            <a:ext cx="10731500" cy="67071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