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C8D8F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/>
          <p:nvPr>
            <p:ph type="pic" sz="half" idx="13"/>
          </p:nvPr>
        </p:nvSpPr>
        <p:spPr>
          <a:xfrm>
            <a:off x="6946900" y="1828800"/>
            <a:ext cx="4572000" cy="60960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8" name="Title Text"/>
          <p:cNvSpPr/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89" name="Body Level One…"/>
          <p:cNvSpPr/>
          <p:nvPr>
            <p:ph type="body" sz="quarter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/>
          <p:nvPr>
            <p:ph type="pic" sz="half" idx="13"/>
          </p:nvPr>
        </p:nvSpPr>
        <p:spPr>
          <a:xfrm>
            <a:off x="6946900" y="1828800"/>
            <a:ext cx="4572000" cy="6096000"/>
          </a:xfrm>
          <a:prstGeom prst="rect">
            <a:avLst/>
          </a:prstGeom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98" name="Title Text"/>
          <p:cNvSpPr/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99" name="Body Level One…"/>
          <p:cNvSpPr/>
          <p:nvPr>
            <p:ph type="body" sz="quarter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/>
          <p:nvPr>
            <p:ph type="pic" sz="quarter" idx="13"/>
          </p:nvPr>
        </p:nvSpPr>
        <p:spPr>
          <a:xfrm>
            <a:off x="7200900" y="2908300"/>
            <a:ext cx="4064000" cy="54229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08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9" name="Body Level One…"/>
          <p:cNvSpPr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7" name="Body Level One…"/>
          <p:cNvSpPr/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/>
          <p:nvPr>
            <p:ph type="pic" sz="half" idx="13"/>
          </p:nvPr>
        </p:nvSpPr>
        <p:spPr>
          <a:xfrm>
            <a:off x="3454400" y="1803400"/>
            <a:ext cx="6096000" cy="45720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0" name="Title Text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/>
          <p:nvPr>
            <p:ph type="pic" sz="half" idx="13"/>
          </p:nvPr>
        </p:nvSpPr>
        <p:spPr>
          <a:xfrm>
            <a:off x="3454400" y="1803400"/>
            <a:ext cx="6096000" cy="4572000"/>
          </a:xfrm>
          <a:prstGeom prst="rect">
            <a:avLst/>
          </a:prstGeom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9" name="Title Text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he Reaction Quotient, Q"/>
          <p:cNvSpPr/>
          <p:nvPr/>
        </p:nvSpPr>
        <p:spPr>
          <a:xfrm>
            <a:off x="1677532" y="19050"/>
            <a:ext cx="8770542" cy="104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400"/>
            </a:lvl1pPr>
          </a:lstStyle>
          <a:p>
            <a:pPr/>
            <a:r>
              <a:t>The Reaction Quotient, Q</a:t>
            </a:r>
          </a:p>
        </p:txBody>
      </p:sp>
      <p:sp>
        <p:nvSpPr>
          <p:cNvPr id="138" name="Used to determine how the initial concentrations of a reversible…"/>
          <p:cNvSpPr/>
          <p:nvPr/>
        </p:nvSpPr>
        <p:spPr>
          <a:xfrm>
            <a:off x="-1445" y="1327150"/>
            <a:ext cx="12992101" cy="365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100"/>
            </a:pPr>
            <a:r>
              <a:t>Used to determine how the initial concentrations of a reversible</a:t>
            </a:r>
          </a:p>
          <a:p>
            <a:pPr>
              <a:defRPr sz="6100"/>
            </a:pPr>
            <a:r>
              <a:t>reaction will shift as equilibrium is reached</a:t>
            </a:r>
          </a:p>
        </p:txBody>
      </p:sp>
      <p:grpSp>
        <p:nvGrpSpPr>
          <p:cNvPr id="147" name="Group"/>
          <p:cNvGrpSpPr/>
          <p:nvPr/>
        </p:nvGrpSpPr>
        <p:grpSpPr>
          <a:xfrm>
            <a:off x="4036757" y="6165850"/>
            <a:ext cx="4464449" cy="2355850"/>
            <a:chOff x="0" y="0"/>
            <a:chExt cx="4464447" cy="2355849"/>
          </a:xfrm>
        </p:grpSpPr>
        <p:sp>
          <p:nvSpPr>
            <p:cNvPr id="139" name="Q="/>
            <p:cNvSpPr/>
            <p:nvPr/>
          </p:nvSpPr>
          <p:spPr>
            <a:xfrm>
              <a:off x="0" y="508000"/>
              <a:ext cx="1258094" cy="1041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6400"/>
              </a:lvl1pPr>
            </a:lstStyle>
            <a:p>
              <a:pPr/>
              <a:r>
                <a:t>Q=</a:t>
              </a:r>
            </a:p>
          </p:txBody>
        </p:sp>
        <p:sp>
          <p:nvSpPr>
            <p:cNvPr id="140" name="[C]c[D]d"/>
            <p:cNvSpPr/>
            <p:nvPr/>
          </p:nvSpPr>
          <p:spPr>
            <a:xfrm>
              <a:off x="1568847" y="0"/>
              <a:ext cx="2895601" cy="1041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6400"/>
              </a:pPr>
              <a:r>
                <a:t>[C]</a:t>
              </a:r>
              <a:r>
                <a:rPr baseline="31999"/>
                <a:t>c</a:t>
              </a:r>
              <a:r>
                <a:t>[D]</a:t>
              </a:r>
              <a:r>
                <a:rPr baseline="31999"/>
                <a:t>d</a:t>
              </a:r>
            </a:p>
          </p:txBody>
        </p:sp>
        <p:sp>
          <p:nvSpPr>
            <p:cNvPr id="141" name="[A]a[B]b"/>
            <p:cNvSpPr/>
            <p:nvPr/>
          </p:nvSpPr>
          <p:spPr>
            <a:xfrm>
              <a:off x="1718007" y="1219200"/>
              <a:ext cx="2698883" cy="1041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6400"/>
              </a:pPr>
              <a:r>
                <a:t>[A]</a:t>
              </a:r>
              <a:r>
                <a:rPr baseline="31999"/>
                <a:t>a</a:t>
              </a:r>
              <a:r>
                <a:t>[B]</a:t>
              </a:r>
              <a:r>
                <a:rPr baseline="31999"/>
                <a:t>b</a:t>
              </a:r>
            </a:p>
          </p:txBody>
        </p:sp>
        <p:sp>
          <p:nvSpPr>
            <p:cNvPr id="142" name="Line"/>
            <p:cNvSpPr/>
            <p:nvPr/>
          </p:nvSpPr>
          <p:spPr>
            <a:xfrm>
              <a:off x="1678242" y="1123950"/>
              <a:ext cx="2781301" cy="127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i"/>
            <p:cNvSpPr/>
            <p:nvPr/>
          </p:nvSpPr>
          <p:spPr>
            <a:xfrm>
              <a:off x="2744280" y="577850"/>
              <a:ext cx="21453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/>
              </a:lvl1pPr>
            </a:lstStyle>
            <a:p>
              <a:pPr/>
              <a:r>
                <a:t>i</a:t>
              </a:r>
            </a:p>
          </p:txBody>
        </p:sp>
        <p:sp>
          <p:nvSpPr>
            <p:cNvPr id="144" name="i"/>
            <p:cNvSpPr/>
            <p:nvPr/>
          </p:nvSpPr>
          <p:spPr>
            <a:xfrm>
              <a:off x="4001579" y="577850"/>
              <a:ext cx="21453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/>
              </a:lvl1pPr>
            </a:lstStyle>
            <a:p>
              <a:pPr/>
              <a:r>
                <a:t>i</a:t>
              </a:r>
            </a:p>
          </p:txBody>
        </p:sp>
        <p:sp>
          <p:nvSpPr>
            <p:cNvPr id="145" name="i"/>
            <p:cNvSpPr/>
            <p:nvPr/>
          </p:nvSpPr>
          <p:spPr>
            <a:xfrm>
              <a:off x="2744280" y="1733550"/>
              <a:ext cx="21453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/>
              </a:lvl1pPr>
            </a:lstStyle>
            <a:p>
              <a:pPr/>
              <a:r>
                <a:t>i</a:t>
              </a:r>
            </a:p>
          </p:txBody>
        </p:sp>
        <p:sp>
          <p:nvSpPr>
            <p:cNvPr id="146" name="i"/>
            <p:cNvSpPr/>
            <p:nvPr/>
          </p:nvSpPr>
          <p:spPr>
            <a:xfrm>
              <a:off x="4001579" y="1733550"/>
              <a:ext cx="21453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/>
              </a:lvl1pPr>
            </a:lstStyle>
            <a:p>
              <a:pPr/>
              <a:r>
                <a:t>i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8" grpId="1"/>
      <p:bldP build="whole" bldLvl="1" animBg="1" rev="0" advAuto="0" spid="147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hree possibilities:"/>
          <p:cNvSpPr/>
          <p:nvPr/>
        </p:nvSpPr>
        <p:spPr>
          <a:xfrm>
            <a:off x="2937610" y="19050"/>
            <a:ext cx="6250385" cy="104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400"/>
            </a:lvl1pPr>
          </a:lstStyle>
          <a:p>
            <a:pPr/>
            <a:r>
              <a:t>Three possibilities:</a:t>
            </a:r>
          </a:p>
        </p:txBody>
      </p:sp>
      <p:sp>
        <p:nvSpPr>
          <p:cNvPr id="150" name="Kc &gt; Q,"/>
          <p:cNvSpPr/>
          <p:nvPr/>
        </p:nvSpPr>
        <p:spPr>
          <a:xfrm>
            <a:off x="-230047" y="2508250"/>
            <a:ext cx="4076701" cy="104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400"/>
            </a:pPr>
            <a:r>
              <a:t>K</a:t>
            </a:r>
            <a:r>
              <a:rPr baseline="-5999"/>
              <a:t>c</a:t>
            </a:r>
            <a:r>
              <a:t> &gt; Q, </a:t>
            </a:r>
          </a:p>
        </p:txBody>
      </p:sp>
      <p:sp>
        <p:nvSpPr>
          <p:cNvPr id="151" name="(meaning: [products] &gt; [products]i )"/>
          <p:cNvSpPr/>
          <p:nvPr/>
        </p:nvSpPr>
        <p:spPr>
          <a:xfrm>
            <a:off x="3325953" y="2628900"/>
            <a:ext cx="9715501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4800"/>
            </a:pPr>
            <a:r>
              <a:t>(meaning: [products] &gt; [products]</a:t>
            </a:r>
            <a:r>
              <a:rPr baseline="-5999"/>
              <a:t>i </a:t>
            </a:r>
            <a:r>
              <a:t>)</a:t>
            </a:r>
          </a:p>
        </p:txBody>
      </p:sp>
      <p:sp>
        <p:nvSpPr>
          <p:cNvPr id="152" name="Therefore to reach equilibrium, the reaction must shift to the right."/>
          <p:cNvSpPr/>
          <p:nvPr/>
        </p:nvSpPr>
        <p:spPr>
          <a:xfrm>
            <a:off x="964951" y="4121150"/>
            <a:ext cx="11061701" cy="149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800"/>
            </a:lvl1pPr>
          </a:lstStyle>
          <a:p>
            <a:pPr/>
            <a:r>
              <a:t>Therefore to reach equilibrium, the reaction must shift to the right.</a:t>
            </a:r>
          </a:p>
        </p:txBody>
      </p:sp>
      <p:sp>
        <p:nvSpPr>
          <p:cNvPr id="153" name="Kc --&gt; Q"/>
          <p:cNvSpPr/>
          <p:nvPr/>
        </p:nvSpPr>
        <p:spPr>
          <a:xfrm>
            <a:off x="3808553" y="6610350"/>
            <a:ext cx="4076701" cy="1092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400"/>
            </a:pPr>
            <a:r>
              <a:t>K</a:t>
            </a:r>
            <a:r>
              <a:rPr baseline="-5999"/>
              <a:t>c</a:t>
            </a:r>
            <a:r>
              <a:t>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--&gt;</a:t>
            </a:r>
            <a:r>
              <a:t> Q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6" grpId="4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2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56" fill="hold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6" fill="hold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fill="hold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3" fill="hold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1" fill="hold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7" fill="hold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42" decel="50000" fill="hold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7" decel="50000" fill="hold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42" decel="50000" fill="hold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7" decel="50000" fill="hold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42" decel="50000" fill="hold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7" decel="50000" fill="hold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42" decel="50000" fill="hold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0" grpId="1"/>
      <p:bldP build="whole" bldLvl="1" animBg="1" rev="0" advAuto="0" spid="151" grpId="2"/>
      <p:bldP build="whole" bldLvl="1" animBg="1" rev="0" advAuto="0" spid="153" grpId="4"/>
      <p:bldP build="whole" bldLvl="1" animBg="1" rev="0" advAuto="0" spid="152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hree possibilities:"/>
          <p:cNvSpPr/>
          <p:nvPr/>
        </p:nvSpPr>
        <p:spPr>
          <a:xfrm>
            <a:off x="2937610" y="19050"/>
            <a:ext cx="6250385" cy="104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400"/>
            </a:lvl1pPr>
          </a:lstStyle>
          <a:p>
            <a:pPr/>
            <a:r>
              <a:t>Three possibilities:</a:t>
            </a:r>
          </a:p>
        </p:txBody>
      </p:sp>
      <p:sp>
        <p:nvSpPr>
          <p:cNvPr id="156" name="Keq &lt; Q,"/>
          <p:cNvSpPr/>
          <p:nvPr/>
        </p:nvSpPr>
        <p:spPr>
          <a:xfrm>
            <a:off x="-230047" y="2508250"/>
            <a:ext cx="4076701" cy="104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400"/>
            </a:pPr>
            <a:r>
              <a:t>K</a:t>
            </a:r>
            <a:r>
              <a:rPr baseline="-5999"/>
              <a:t>eq</a:t>
            </a:r>
            <a:r>
              <a:t> &lt; Q, </a:t>
            </a:r>
          </a:p>
        </p:txBody>
      </p:sp>
      <p:sp>
        <p:nvSpPr>
          <p:cNvPr id="157" name="(meaning: [products] &lt; [products]i )"/>
          <p:cNvSpPr/>
          <p:nvPr/>
        </p:nvSpPr>
        <p:spPr>
          <a:xfrm>
            <a:off x="3325953" y="2628900"/>
            <a:ext cx="9715501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4800"/>
            </a:pPr>
            <a:r>
              <a:t>(meaning: [products] &lt; [products]</a:t>
            </a:r>
            <a:r>
              <a:rPr baseline="-5999"/>
              <a:t>i </a:t>
            </a:r>
            <a:r>
              <a:t>)</a:t>
            </a:r>
          </a:p>
        </p:txBody>
      </p:sp>
      <p:sp>
        <p:nvSpPr>
          <p:cNvPr id="158" name="Therefore to reach equilibrium, the reaction must shift to the left."/>
          <p:cNvSpPr/>
          <p:nvPr/>
        </p:nvSpPr>
        <p:spPr>
          <a:xfrm>
            <a:off x="964951" y="4121150"/>
            <a:ext cx="11061701" cy="149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800"/>
            </a:lvl1pPr>
          </a:lstStyle>
          <a:p>
            <a:pPr/>
            <a:r>
              <a:t>Therefore to reach equilibrium, the reaction must shift to the left.</a:t>
            </a:r>
          </a:p>
        </p:txBody>
      </p:sp>
      <p:sp>
        <p:nvSpPr>
          <p:cNvPr id="159" name="Keq &lt;-- Q"/>
          <p:cNvSpPr/>
          <p:nvPr/>
        </p:nvSpPr>
        <p:spPr>
          <a:xfrm>
            <a:off x="3808553" y="6610350"/>
            <a:ext cx="4076701" cy="1092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400"/>
            </a:pPr>
            <a:r>
              <a:t>K</a:t>
            </a:r>
            <a:r>
              <a:rPr baseline="-5999"/>
              <a:t>eq</a:t>
            </a:r>
            <a:r>
              <a:t>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&lt;--</a:t>
            </a:r>
            <a:r>
              <a:t> Q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6" grpId="4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2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56" fill="hold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6" fill="hold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fill="hold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3" fill="hold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1" fill="hold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7" fill="hold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42" decel="50000" fill="hold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7" decel="50000" fill="hold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42" decel="50000" fill="hold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7" decel="50000" fill="hold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42" decel="50000" fill="hold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7" decel="50000" fill="hold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42" decel="50000" fill="hold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8" grpId="3"/>
      <p:bldP build="whole" bldLvl="1" animBg="1" rev="0" advAuto="0" spid="157" grpId="2"/>
      <p:bldP build="whole" bldLvl="1" animBg="1" rev="0" advAuto="0" spid="159" grpId="4"/>
      <p:bldP build="whole" bldLvl="1" animBg="1" rev="0" advAuto="0" spid="15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hree possibilities:"/>
          <p:cNvSpPr/>
          <p:nvPr/>
        </p:nvSpPr>
        <p:spPr>
          <a:xfrm>
            <a:off x="2937610" y="19050"/>
            <a:ext cx="6250385" cy="104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400"/>
            </a:lvl1pPr>
          </a:lstStyle>
          <a:p>
            <a:pPr/>
            <a:r>
              <a:t>Three possibilities:</a:t>
            </a:r>
          </a:p>
        </p:txBody>
      </p:sp>
      <p:sp>
        <p:nvSpPr>
          <p:cNvPr id="162" name="Keq = Q,"/>
          <p:cNvSpPr/>
          <p:nvPr/>
        </p:nvSpPr>
        <p:spPr>
          <a:xfrm>
            <a:off x="-230047" y="2508250"/>
            <a:ext cx="4076701" cy="104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400"/>
            </a:pPr>
            <a:r>
              <a:t>K</a:t>
            </a:r>
            <a:r>
              <a:rPr baseline="-5999"/>
              <a:t>eq</a:t>
            </a:r>
            <a:r>
              <a:t> = Q, </a:t>
            </a:r>
          </a:p>
        </p:txBody>
      </p:sp>
      <p:sp>
        <p:nvSpPr>
          <p:cNvPr id="163" name="(meaning: [products] = [products]i )"/>
          <p:cNvSpPr/>
          <p:nvPr/>
        </p:nvSpPr>
        <p:spPr>
          <a:xfrm>
            <a:off x="3325953" y="2628900"/>
            <a:ext cx="9715501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4800"/>
            </a:pPr>
            <a:r>
              <a:t>(meaning: [products] = [products]</a:t>
            </a:r>
            <a:r>
              <a:rPr baseline="-5999"/>
              <a:t>i </a:t>
            </a:r>
            <a:r>
              <a:t>)</a:t>
            </a:r>
          </a:p>
        </p:txBody>
      </p:sp>
      <p:sp>
        <p:nvSpPr>
          <p:cNvPr id="164" name="Therefore the reaction is…"/>
          <p:cNvSpPr/>
          <p:nvPr/>
        </p:nvSpPr>
        <p:spPr>
          <a:xfrm>
            <a:off x="964951" y="3956050"/>
            <a:ext cx="11061701" cy="182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5900"/>
            </a:pPr>
            <a:r>
              <a:t>Therefore the reaction is</a:t>
            </a:r>
          </a:p>
          <a:p>
            <a:pPr>
              <a:defRPr sz="5900"/>
            </a:pPr>
            <a:r>
              <a:t>already at equilibrium (no shift).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4" grpId="3"/>
      <p:bldP build="whole" bldLvl="1" animBg="1" rev="0" advAuto="0" spid="162" grpId="1"/>
      <p:bldP build="whole" bldLvl="1" animBg="1" rev="0" advAuto="0" spid="163" grpId="2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