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816Qsrt2Os2MvbLAT_XOKY9kX3UpFzEq" TargetMode="External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816Qsrt2Os2MvbLAT_XOKY9kX3UpFzEq" TargetMode="External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QbhVo-kTCRc&amp;list=PL816Qsrt2Os2MvbLAT_XOKY9kX3UpFzEq&amp;index=4" TargetMode="External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nit 1: Stoichiometric Relationships"/>
          <p:cNvSpPr txBox="1"/>
          <p:nvPr>
            <p:ph type="subTitle" idx="1"/>
          </p:nvPr>
        </p:nvSpPr>
        <p:spPr>
          <a:xfrm>
            <a:off x="593030" y="2163233"/>
            <a:ext cx="12340961" cy="4445596"/>
          </a:xfrm>
          <a:prstGeom prst="rect">
            <a:avLst/>
          </a:prstGeom>
        </p:spPr>
        <p:txBody>
          <a:bodyPr/>
          <a:lstStyle/>
          <a:p>
            <a:pPr>
              <a:defRPr sz="9400"/>
            </a:pPr>
            <a:r>
              <a:t>Unit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1: </a:t>
            </a:r>
            <a:r>
              <a:t>Stoichiometric Relationships</a:t>
            </a:r>
          </a:p>
        </p:txBody>
      </p:sp>
      <p:pic>
        <p:nvPicPr>
          <p:cNvPr id="138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" y="215900"/>
            <a:ext cx="1270000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onsider NaCl:"/>
          <p:cNvSpPr txBox="1"/>
          <p:nvPr/>
        </p:nvSpPr>
        <p:spPr>
          <a:xfrm>
            <a:off x="672091" y="165100"/>
            <a:ext cx="448995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Consider NaCl:</a:t>
            </a:r>
          </a:p>
        </p:txBody>
      </p:sp>
      <p:pic>
        <p:nvPicPr>
          <p:cNvPr id="168" name="Compound NaCl (Converted).mov" descr="Compound NaCl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93855" y="1034653"/>
            <a:ext cx="11417090" cy="8562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6224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ain different elements and/or compounds that are not chemically combined.…"/>
          <p:cNvSpPr txBox="1"/>
          <p:nvPr>
            <p:ph type="subTitle" idx="1"/>
          </p:nvPr>
        </p:nvSpPr>
        <p:spPr>
          <a:xfrm>
            <a:off x="322262" y="1375932"/>
            <a:ext cx="12254112" cy="7574823"/>
          </a:xfrm>
          <a:prstGeom prst="rect">
            <a:avLst/>
          </a:prstGeom>
        </p:spPr>
        <p:txBody>
          <a:bodyPr/>
          <a:lstStyle/>
          <a:p>
            <a:pPr marL="711200" indent="-685800" algn="l">
              <a:buSzPct val="100000"/>
              <a:buAutoNum type="arabicPeriod" startAt="1"/>
              <a:defRPr sz="5400"/>
            </a:pPr>
            <a:r>
              <a:t>Contain different elements and/or compounds that are not chemically combined.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Components can be separated by physical means, such as:</a:t>
            </a:r>
          </a:p>
        </p:txBody>
      </p:sp>
      <p:sp>
        <p:nvSpPr>
          <p:cNvPr id="171" name="Mixtures:"/>
          <p:cNvSpPr txBox="1"/>
          <p:nvPr/>
        </p:nvSpPr>
        <p:spPr>
          <a:xfrm>
            <a:off x="367291" y="368300"/>
            <a:ext cx="271484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Mixtures:</a:t>
            </a:r>
          </a:p>
        </p:txBody>
      </p:sp>
      <p:sp>
        <p:nvSpPr>
          <p:cNvPr id="172" name="Filtration…"/>
          <p:cNvSpPr txBox="1"/>
          <p:nvPr/>
        </p:nvSpPr>
        <p:spPr>
          <a:xfrm>
            <a:off x="3228117" y="5518150"/>
            <a:ext cx="6442402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68299" indent="-355599" algn="l">
              <a:buSzPct val="100000"/>
              <a:buChar char="•"/>
              <a:defRPr sz="5400"/>
            </a:pPr>
            <a:r>
              <a:t>Filtration</a:t>
            </a:r>
          </a:p>
          <a:p>
            <a:pPr marL="368299" indent="-355599" algn="l">
              <a:buSzPct val="100000"/>
              <a:buChar char="•"/>
              <a:defRPr sz="5400"/>
            </a:pPr>
            <a:r>
              <a:t>Crystallization</a:t>
            </a:r>
          </a:p>
          <a:p>
            <a:pPr marL="368299" indent="-355599" algn="l">
              <a:buSzPct val="100000"/>
              <a:buChar char="•"/>
              <a:defRPr sz="5400"/>
            </a:pPr>
            <a:r>
              <a:t>Solubility</a:t>
            </a:r>
          </a:p>
          <a:p>
            <a:pPr marL="368299" indent="-355599" algn="l">
              <a:buSzPct val="100000"/>
              <a:buChar char="•"/>
              <a:defRPr sz="5400"/>
            </a:pPr>
            <a:r>
              <a:t>Chromatography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  <p:bldP build="p" bldLvl="5" animBg="1" rev="0" advAuto="0" spid="17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aper Chromatography:"/>
          <p:cNvSpPr txBox="1"/>
          <p:nvPr/>
        </p:nvSpPr>
        <p:spPr>
          <a:xfrm>
            <a:off x="672091" y="165100"/>
            <a:ext cx="673555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Paper Chromatography:</a:t>
            </a:r>
          </a:p>
        </p:txBody>
      </p:sp>
      <p:pic>
        <p:nvPicPr>
          <p:cNvPr id="175" name="Chromatography.mov" descr="Chromatography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50226" y="1189103"/>
            <a:ext cx="11180202" cy="8385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5000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omogeneous: uniform composition.…"/>
          <p:cNvSpPr txBox="1"/>
          <p:nvPr>
            <p:ph type="subTitle" sz="half" idx="1"/>
          </p:nvPr>
        </p:nvSpPr>
        <p:spPr>
          <a:xfrm>
            <a:off x="322262" y="1375932"/>
            <a:ext cx="11492177" cy="2664752"/>
          </a:xfrm>
          <a:prstGeom prst="rect">
            <a:avLst/>
          </a:prstGeom>
        </p:spPr>
        <p:txBody>
          <a:bodyPr/>
          <a:lstStyle/>
          <a:p>
            <a:pPr marL="711200" indent="-685800" algn="l">
              <a:buSzPct val="100000"/>
              <a:buAutoNum type="arabicPeriod" startAt="1"/>
              <a:defRPr sz="5400"/>
            </a:pPr>
            <a:r>
              <a:t>Homogeneous: uniform composition.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Heterogenous: non-uniform composition.</a:t>
            </a:r>
          </a:p>
        </p:txBody>
      </p:sp>
      <p:sp>
        <p:nvSpPr>
          <p:cNvPr id="178" name="Mixtures can be"/>
          <p:cNvSpPr txBox="1"/>
          <p:nvPr/>
        </p:nvSpPr>
        <p:spPr>
          <a:xfrm>
            <a:off x="367291" y="368300"/>
            <a:ext cx="901912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Mixtures can be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ee page 6 of your text:"/>
          <p:cNvSpPr txBox="1"/>
          <p:nvPr/>
        </p:nvSpPr>
        <p:spPr>
          <a:xfrm>
            <a:off x="231824" y="46566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See page 6 of your text:</a:t>
            </a:r>
          </a:p>
        </p:txBody>
      </p:sp>
      <p:pic>
        <p:nvPicPr>
          <p:cNvPr id="181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09" y="3016997"/>
            <a:ext cx="12644248" cy="666600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In your notes, copy this flow chart using just the main categories (i.e., bold print)"/>
          <p:cNvSpPr txBox="1"/>
          <p:nvPr/>
        </p:nvSpPr>
        <p:spPr>
          <a:xfrm>
            <a:off x="214891" y="1015999"/>
            <a:ext cx="1169459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In your notes, copy this flow chart using just the main categories (i.e., bold print)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onic equations (aka net ionic eq.)"/>
          <p:cNvSpPr txBox="1"/>
          <p:nvPr/>
        </p:nvSpPr>
        <p:spPr>
          <a:xfrm>
            <a:off x="485824" y="364066"/>
            <a:ext cx="1050925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Ionic equations (aka net ionic eq.)</a:t>
            </a:r>
          </a:p>
        </p:txBody>
      </p:sp>
      <p:sp>
        <p:nvSpPr>
          <p:cNvPr id="185" name="only show those ions involved in the formation of new compounds."/>
          <p:cNvSpPr txBox="1"/>
          <p:nvPr/>
        </p:nvSpPr>
        <p:spPr>
          <a:xfrm>
            <a:off x="531097" y="1312333"/>
            <a:ext cx="1041871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only show those ions involved in the formation of new compounds.</a:t>
            </a:r>
          </a:p>
        </p:txBody>
      </p:sp>
      <p:sp>
        <p:nvSpPr>
          <p:cNvPr id="186" name="Example:…"/>
          <p:cNvSpPr txBox="1"/>
          <p:nvPr/>
        </p:nvSpPr>
        <p:spPr>
          <a:xfrm>
            <a:off x="309771" y="3231982"/>
            <a:ext cx="11792699" cy="2502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400" u="sng"/>
            </a:pPr>
            <a:r>
              <a:rPr u="none"/>
              <a:t>Example:  </a:t>
            </a:r>
            <a:endParaRPr u="none"/>
          </a:p>
          <a:p>
            <a:pPr lvl="1" indent="0" algn="l">
              <a:defRPr sz="5400" u="sng"/>
            </a:pPr>
            <a:r>
              <a:rPr u="none"/>
              <a:t> Mg(s) + 2HCl(aq) </a:t>
            </a:r>
            <a:r>
              <a:rPr u="none">
                <a:latin typeface="Helvetica"/>
                <a:ea typeface="Helvetica"/>
                <a:cs typeface="Helvetica"/>
                <a:sym typeface="Helvetica"/>
              </a:rPr>
              <a:t>—&gt;</a:t>
            </a:r>
            <a:r>
              <a:rPr u="none"/>
              <a:t> H</a:t>
            </a:r>
            <a:r>
              <a:rPr baseline="-5999" u="none"/>
              <a:t>2</a:t>
            </a:r>
            <a:r>
              <a:rPr u="none"/>
              <a:t>(g) + MgCl</a:t>
            </a:r>
            <a:r>
              <a:rPr baseline="-5999" u="none"/>
              <a:t>2</a:t>
            </a:r>
            <a:r>
              <a:rPr u="none"/>
              <a:t>(aq)</a:t>
            </a:r>
            <a:endParaRPr u="none"/>
          </a:p>
        </p:txBody>
      </p:sp>
      <p:sp>
        <p:nvSpPr>
          <p:cNvPr id="187" name="Ionic eq:…"/>
          <p:cNvSpPr txBox="1"/>
          <p:nvPr/>
        </p:nvSpPr>
        <p:spPr>
          <a:xfrm>
            <a:off x="445237" y="5526449"/>
            <a:ext cx="11792699" cy="171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400" u="sng"/>
            </a:pPr>
            <a:r>
              <a:t>Ionic eq</a:t>
            </a:r>
            <a:r>
              <a:rPr u="none"/>
              <a:t>:  </a:t>
            </a:r>
            <a:endParaRPr u="none"/>
          </a:p>
          <a:p>
            <a:pPr lvl="1" indent="0" algn="l">
              <a:defRPr sz="5400" u="sng"/>
            </a:pPr>
            <a:r>
              <a:rPr u="none"/>
              <a:t>Mg(s) + 2H</a:t>
            </a:r>
            <a:r>
              <a:rPr baseline="31999" u="none"/>
              <a:t>+</a:t>
            </a:r>
            <a:r>
              <a:rPr u="none"/>
              <a:t>(aq) </a:t>
            </a:r>
            <a:r>
              <a:rPr u="none">
                <a:latin typeface="Helvetica"/>
                <a:ea typeface="Helvetica"/>
                <a:cs typeface="Helvetica"/>
                <a:sym typeface="Helvetica"/>
              </a:rPr>
              <a:t>—&gt;</a:t>
            </a:r>
            <a:r>
              <a:rPr u="none"/>
              <a:t> H</a:t>
            </a:r>
            <a:r>
              <a:rPr baseline="-5999" u="none"/>
              <a:t>2</a:t>
            </a:r>
            <a:r>
              <a:rPr u="none"/>
              <a:t>(g)  + Mg</a:t>
            </a:r>
            <a:r>
              <a:rPr baseline="31999" u="none"/>
              <a:t>2+</a:t>
            </a:r>
            <a:r>
              <a:rPr u="none"/>
              <a:t>(aq)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5" grpId="1"/>
      <p:bldP build="whole" bldLvl="1" animBg="1" rev="0" advAuto="0" spid="187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tom economy:"/>
          <p:cNvSpPr txBox="1"/>
          <p:nvPr/>
        </p:nvSpPr>
        <p:spPr>
          <a:xfrm>
            <a:off x="756757" y="1075266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Atom economy:</a:t>
            </a:r>
          </a:p>
        </p:txBody>
      </p:sp>
      <p:pic>
        <p:nvPicPr>
          <p:cNvPr id="19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66" y="5552016"/>
            <a:ext cx="12886268" cy="142128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he amount of starting materials that become useful products."/>
          <p:cNvSpPr txBox="1"/>
          <p:nvPr/>
        </p:nvSpPr>
        <p:spPr>
          <a:xfrm>
            <a:off x="758926" y="2175933"/>
            <a:ext cx="953961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/>
            <a:r>
              <a:t>The amount of starting materials that become useful products.</a:t>
            </a:r>
          </a:p>
        </p:txBody>
      </p:sp>
      <p:sp>
        <p:nvSpPr>
          <p:cNvPr id="192" name="(related to “green chemistry”)"/>
          <p:cNvSpPr txBox="1"/>
          <p:nvPr/>
        </p:nvSpPr>
        <p:spPr>
          <a:xfrm>
            <a:off x="758926" y="4064000"/>
            <a:ext cx="953961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/>
            <a:r>
              <a:t>(related to “green chemistry”)</a:t>
            </a:r>
          </a:p>
        </p:txBody>
      </p:sp>
      <p:pic>
        <p:nvPicPr>
          <p:cNvPr id="193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33" y="7284446"/>
            <a:ext cx="11047069" cy="195153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Page 11"/>
          <p:cNvSpPr txBox="1"/>
          <p:nvPr/>
        </p:nvSpPr>
        <p:spPr>
          <a:xfrm>
            <a:off x="756757" y="97366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Page 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2" grpId="2"/>
      <p:bldP build="whole" bldLvl="1" animBg="1" rev="0" advAuto="0" spid="193" grpId="4"/>
      <p:bldP build="whole" bldLvl="1" animBg="1" rev="0" advAuto="0" spid="19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.1  The particulate nature of matter and chemical change"/>
          <p:cNvSpPr txBox="1"/>
          <p:nvPr>
            <p:ph type="subTitle" idx="1"/>
          </p:nvPr>
        </p:nvSpPr>
        <p:spPr>
          <a:xfrm>
            <a:off x="897830" y="2010833"/>
            <a:ext cx="11873111" cy="4575507"/>
          </a:xfrm>
          <a:prstGeom prst="rect">
            <a:avLst/>
          </a:prstGeom>
        </p:spPr>
        <p:txBody>
          <a:bodyPr/>
          <a:lstStyle/>
          <a:p>
            <a:pPr>
              <a:defRPr sz="9400" u="sng"/>
            </a:pPr>
            <a:r>
              <a:rPr u="none">
                <a:latin typeface="Helvetica"/>
                <a:ea typeface="Helvetica"/>
                <a:cs typeface="Helvetica"/>
                <a:sym typeface="Helvetica"/>
              </a:rPr>
              <a:t>1.1 </a:t>
            </a:r>
            <a:r>
              <a:rPr u="none"/>
              <a:t> The particulate nature of matter and chemical change </a:t>
            </a:r>
          </a:p>
        </p:txBody>
      </p:sp>
      <p:pic>
        <p:nvPicPr>
          <p:cNvPr id="141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" y="215900"/>
            <a:ext cx="1270000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346" y="922866"/>
            <a:ext cx="10094108" cy="904204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ee page 2 of your text:"/>
          <p:cNvSpPr txBox="1"/>
          <p:nvPr/>
        </p:nvSpPr>
        <p:spPr>
          <a:xfrm>
            <a:off x="197957" y="-4234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See page 2 of your text: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ee page 3: States of Matter"/>
          <p:cNvSpPr txBox="1"/>
          <p:nvPr/>
        </p:nvSpPr>
        <p:spPr>
          <a:xfrm>
            <a:off x="147157" y="317500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See page 3: States of Matter</a:t>
            </a:r>
          </a:p>
        </p:txBody>
      </p:sp>
      <p:pic>
        <p:nvPicPr>
          <p:cNvPr id="14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18054"/>
            <a:ext cx="13004800" cy="7117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e page 3: Change of state"/>
          <p:cNvSpPr txBox="1"/>
          <p:nvPr/>
        </p:nvSpPr>
        <p:spPr>
          <a:xfrm>
            <a:off x="147157" y="317500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See page 3: Change of state</a:t>
            </a:r>
          </a:p>
        </p:txBody>
      </p:sp>
      <p:pic>
        <p:nvPicPr>
          <p:cNvPr id="15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116" y="1344083"/>
            <a:ext cx="11401646" cy="8248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richthornley.png" descr="richthornley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3766" y="5177366"/>
            <a:ext cx="2403344" cy="2403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e page 3: Change of state"/>
          <p:cNvSpPr txBox="1"/>
          <p:nvPr/>
        </p:nvSpPr>
        <p:spPr>
          <a:xfrm>
            <a:off x="147157" y="317500"/>
            <a:ext cx="901912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See page 3: Change of state</a:t>
            </a:r>
          </a:p>
        </p:txBody>
      </p:sp>
      <p:sp>
        <p:nvSpPr>
          <p:cNvPr id="154" name="During any change in state, bonds are formed or broken.…"/>
          <p:cNvSpPr txBox="1"/>
          <p:nvPr>
            <p:ph type="subTitle" idx="1"/>
          </p:nvPr>
        </p:nvSpPr>
        <p:spPr>
          <a:xfrm>
            <a:off x="322262" y="1350433"/>
            <a:ext cx="12360276" cy="7751697"/>
          </a:xfrm>
          <a:prstGeom prst="rect">
            <a:avLst/>
          </a:prstGeom>
        </p:spPr>
        <p:txBody>
          <a:bodyPr/>
          <a:lstStyle/>
          <a:p>
            <a:pPr algn="l">
              <a:defRPr sz="5400"/>
            </a:pPr>
            <a:r>
              <a:t>During any change in state, bonds are formed or broken.</a:t>
            </a:r>
          </a:p>
          <a:p>
            <a:pPr marL="1052285" indent="-734785" algn="l">
              <a:buSzPct val="171000"/>
              <a:buChar char="•"/>
              <a:defRPr sz="5400"/>
            </a:pPr>
            <a:r>
              <a:t>Melting or boiling are processes where bonds are broken.</a:t>
            </a:r>
          </a:p>
          <a:p>
            <a:pPr marL="1052285" indent="-734785" algn="l">
              <a:buSzPct val="171000"/>
              <a:buChar char="•"/>
              <a:defRPr sz="5400"/>
            </a:pPr>
          </a:p>
          <a:p>
            <a:pPr marL="1052285" indent="-734785" algn="l">
              <a:buSzPct val="171000"/>
              <a:buChar char="•"/>
              <a:defRPr sz="5400"/>
            </a:pPr>
            <a:r>
              <a:t>Freezing or condensation are processes where bonds are formed.</a:t>
            </a:r>
          </a:p>
        </p:txBody>
      </p:sp>
      <p:sp>
        <p:nvSpPr>
          <p:cNvPr id="155" name="(i.e., endothermic)"/>
          <p:cNvSpPr txBox="1"/>
          <p:nvPr/>
        </p:nvSpPr>
        <p:spPr>
          <a:xfrm>
            <a:off x="6671733" y="3771899"/>
            <a:ext cx="451760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700"/>
            </a:lvl1pPr>
          </a:lstStyle>
          <a:p>
            <a:pPr/>
            <a:r>
              <a:t>(i.e., endothermic)</a:t>
            </a:r>
          </a:p>
        </p:txBody>
      </p:sp>
      <p:sp>
        <p:nvSpPr>
          <p:cNvPr id="156" name="(i.e., exothermic)"/>
          <p:cNvSpPr txBox="1"/>
          <p:nvPr/>
        </p:nvSpPr>
        <p:spPr>
          <a:xfrm>
            <a:off x="8610600" y="6134099"/>
            <a:ext cx="421332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700"/>
            </a:lvl1pPr>
          </a:lstStyle>
          <a:p>
            <a:pPr/>
            <a:r>
              <a:t>(i.e., exothermic)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6" grpId="3"/>
      <p:bldP build="p" bldLvl="5" animBg="1" rev="0" advAuto="0" spid="1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mperature:"/>
          <p:cNvSpPr txBox="1"/>
          <p:nvPr/>
        </p:nvSpPr>
        <p:spPr>
          <a:xfrm>
            <a:off x="367291" y="368300"/>
            <a:ext cx="382659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Temperature:</a:t>
            </a:r>
          </a:p>
        </p:txBody>
      </p:sp>
      <p:sp>
        <p:nvSpPr>
          <p:cNvPr id="159" name="A measure of the average kinetic energy of the particles of a substance.…"/>
          <p:cNvSpPr txBox="1"/>
          <p:nvPr>
            <p:ph type="subTitle" idx="1"/>
          </p:nvPr>
        </p:nvSpPr>
        <p:spPr>
          <a:xfrm>
            <a:off x="322262" y="1350433"/>
            <a:ext cx="12360276" cy="7751697"/>
          </a:xfrm>
          <a:prstGeom prst="rect">
            <a:avLst/>
          </a:prstGeom>
        </p:spPr>
        <p:txBody>
          <a:bodyPr/>
          <a:lstStyle/>
          <a:p>
            <a:pPr marL="711200" indent="-685800" algn="l">
              <a:buSzPct val="100000"/>
              <a:buAutoNum type="arabicPeriod" startAt="1"/>
              <a:defRPr sz="5400"/>
            </a:pPr>
            <a:r>
              <a:t>A measure of the average kinetic energy of the particles of a substance.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Movement of particles will depend on temperature (vibration, rotation, translation…).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SI unit: the kelvin (K).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Absolute zero: all movement stops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 0 K = -273 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ll substances are made up of one or more elements.…"/>
          <p:cNvSpPr txBox="1"/>
          <p:nvPr>
            <p:ph type="subTitle" idx="1"/>
          </p:nvPr>
        </p:nvSpPr>
        <p:spPr>
          <a:xfrm>
            <a:off x="322262" y="1375932"/>
            <a:ext cx="12360276" cy="7988169"/>
          </a:xfrm>
          <a:prstGeom prst="rect">
            <a:avLst/>
          </a:prstGeom>
        </p:spPr>
        <p:txBody>
          <a:bodyPr/>
          <a:lstStyle/>
          <a:p>
            <a:pPr marL="711200" indent="-685800" algn="l">
              <a:buSzPct val="100000"/>
              <a:buAutoNum type="arabicPeriod" startAt="1"/>
              <a:defRPr sz="5400" u="sng"/>
            </a:pPr>
            <a:r>
              <a:rPr u="none"/>
              <a:t>All substances are made up of one or more elements.</a:t>
            </a:r>
            <a:endParaRPr u="none"/>
          </a:p>
          <a:p>
            <a:pPr marL="711200" indent="-685800" algn="l">
              <a:buSzPct val="100000"/>
              <a:buAutoNum type="arabicPeriod" startAt="1"/>
              <a:defRPr sz="5400" u="sng"/>
            </a:pPr>
            <a:r>
              <a:rPr u="none"/>
              <a:t>There are over 112 known elements, though only the first 92 occur naturally. </a:t>
            </a:r>
            <a:endParaRPr u="none"/>
          </a:p>
          <a:p>
            <a:pPr marL="711200" indent="-685800" algn="l">
              <a:buSzPct val="100000"/>
              <a:buAutoNum type="arabicPeriod" startAt="1"/>
              <a:defRPr sz="5400" u="sng"/>
            </a:pPr>
            <a:r>
              <a:rPr u="none"/>
              <a:t>The smallest part of an element is called an atom.</a:t>
            </a:r>
          </a:p>
        </p:txBody>
      </p:sp>
      <p:sp>
        <p:nvSpPr>
          <p:cNvPr id="162" name="Elements:"/>
          <p:cNvSpPr txBox="1"/>
          <p:nvPr/>
        </p:nvSpPr>
        <p:spPr>
          <a:xfrm>
            <a:off x="367291" y="368300"/>
            <a:ext cx="277880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Elements: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ain 2 or more different elements chemically bonded in a fixed ratio.…"/>
          <p:cNvSpPr txBox="1"/>
          <p:nvPr>
            <p:ph type="subTitle" idx="1"/>
          </p:nvPr>
        </p:nvSpPr>
        <p:spPr>
          <a:xfrm>
            <a:off x="322262" y="1375932"/>
            <a:ext cx="12360276" cy="7751698"/>
          </a:xfrm>
          <a:prstGeom prst="rect">
            <a:avLst/>
          </a:prstGeom>
        </p:spPr>
        <p:txBody>
          <a:bodyPr/>
          <a:lstStyle/>
          <a:p>
            <a:pPr marL="711200" indent="-685800" algn="l">
              <a:buSzPct val="100000"/>
              <a:buAutoNum type="arabicPeriod" startAt="1"/>
              <a:defRPr sz="5400"/>
            </a:pPr>
            <a:r>
              <a:t>Contain 2 or more different elements chemically bonded in a fixed ratio.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Can only be broken down chemically.</a:t>
            </a:r>
          </a:p>
          <a:p>
            <a:pPr marL="711200" indent="-685800" algn="l">
              <a:buSzPct val="100000"/>
              <a:buAutoNum type="arabicPeriod" startAt="1"/>
              <a:defRPr sz="5400"/>
            </a:pPr>
            <a:r>
              <a:t>Have different chemical properties from their component elements.</a:t>
            </a:r>
          </a:p>
        </p:txBody>
      </p:sp>
      <p:sp>
        <p:nvSpPr>
          <p:cNvPr id="165" name="Compounds:"/>
          <p:cNvSpPr txBox="1"/>
          <p:nvPr/>
        </p:nvSpPr>
        <p:spPr>
          <a:xfrm>
            <a:off x="367291" y="368300"/>
            <a:ext cx="36779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Compounds: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