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C8D8F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/>
          <p:nvPr>
            <p:ph type="pic" sz="half" idx="13"/>
          </p:nvPr>
        </p:nvSpPr>
        <p:spPr>
          <a:xfrm>
            <a:off x="6946900" y="1828800"/>
            <a:ext cx="4572000" cy="60960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8" name="Title Text"/>
          <p:cNvSpPr txBox="1"/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89" name="Body Level One…"/>
          <p:cNvSpPr txBox="1"/>
          <p:nvPr>
            <p:ph type="body" sz="quarter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/>
          <p:nvPr>
            <p:ph type="pic" sz="half" idx="13"/>
          </p:nvPr>
        </p:nvSpPr>
        <p:spPr>
          <a:xfrm>
            <a:off x="6946900" y="1828800"/>
            <a:ext cx="4572000" cy="6096000"/>
          </a:xfrm>
          <a:prstGeom prst="rect">
            <a:avLst/>
          </a:prstGeom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98" name="Title Text"/>
          <p:cNvSpPr txBox="1"/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99" name="Body Level One…"/>
          <p:cNvSpPr txBox="1"/>
          <p:nvPr>
            <p:ph type="body" sz="quarter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/>
          <p:nvPr>
            <p:ph type="pic" sz="quarter" idx="13"/>
          </p:nvPr>
        </p:nvSpPr>
        <p:spPr>
          <a:xfrm>
            <a:off x="7200900" y="2908300"/>
            <a:ext cx="4064000" cy="54229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9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/>
          <p:nvPr>
            <p:ph type="pic" sz="half" idx="13"/>
          </p:nvPr>
        </p:nvSpPr>
        <p:spPr>
          <a:xfrm>
            <a:off x="3454400" y="1803400"/>
            <a:ext cx="6096000" cy="45720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0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/>
          <p:nvPr>
            <p:ph type="pic" sz="half" idx="13"/>
          </p:nvPr>
        </p:nvSpPr>
        <p:spPr>
          <a:xfrm>
            <a:off x="3454400" y="1803400"/>
            <a:ext cx="6096000" cy="4572000"/>
          </a:xfrm>
          <a:prstGeom prst="rect">
            <a:avLst/>
          </a:prstGeom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9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hyperlink" Target="https://www.youtube.com/watch?v=ncU63SwVq0I&amp;list=PL816Qsrt2Os2MvbLAT_XOKY9kX3UpFzEq&amp;index=7" TargetMode="External"/><Relationship Id="rId5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Atom economy:"/>
          <p:cNvSpPr txBox="1"/>
          <p:nvPr/>
        </p:nvSpPr>
        <p:spPr>
          <a:xfrm>
            <a:off x="756757" y="1075266"/>
            <a:ext cx="9019126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400"/>
            </a:lvl1pPr>
          </a:lstStyle>
          <a:p>
            <a:pPr>
              <a:defRPr u="sng"/>
            </a:pPr>
            <a:r>
              <a:rPr u="none"/>
              <a:t>Atom economy:</a:t>
            </a:r>
          </a:p>
        </p:txBody>
      </p:sp>
      <p:pic>
        <p:nvPicPr>
          <p:cNvPr id="138" name="pasted-image.png" descr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266" y="5164666"/>
            <a:ext cx="12886268" cy="1421281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he amount of starting materials that become useful products."/>
          <p:cNvSpPr txBox="1"/>
          <p:nvPr/>
        </p:nvSpPr>
        <p:spPr>
          <a:xfrm>
            <a:off x="758926" y="2175933"/>
            <a:ext cx="9539615" cy="167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400"/>
            </a:lvl1pPr>
          </a:lstStyle>
          <a:p>
            <a:pPr/>
            <a:r>
              <a:t>The amount of starting materials that become useful products.</a:t>
            </a:r>
          </a:p>
        </p:txBody>
      </p:sp>
      <p:sp>
        <p:nvSpPr>
          <p:cNvPr id="140" name="(related to “green chemistry”)"/>
          <p:cNvSpPr txBox="1"/>
          <p:nvPr/>
        </p:nvSpPr>
        <p:spPr>
          <a:xfrm>
            <a:off x="758926" y="4064000"/>
            <a:ext cx="9539615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400"/>
            </a:lvl1pPr>
          </a:lstStyle>
          <a:p>
            <a:pPr/>
            <a:r>
              <a:t>(related to “green chemistry”)</a:t>
            </a:r>
          </a:p>
        </p:txBody>
      </p:sp>
      <p:pic>
        <p:nvPicPr>
          <p:cNvPr id="141" name="pasted-image.png" descr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78865" y="7171266"/>
            <a:ext cx="11047070" cy="1951534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Page 11"/>
          <p:cNvSpPr txBox="1"/>
          <p:nvPr/>
        </p:nvSpPr>
        <p:spPr>
          <a:xfrm>
            <a:off x="756757" y="97366"/>
            <a:ext cx="9019126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400"/>
            </a:lvl1pPr>
          </a:lstStyle>
          <a:p>
            <a:pPr>
              <a:defRPr u="sng"/>
            </a:pPr>
            <a:r>
              <a:rPr u="none"/>
              <a:t>Page 11</a:t>
            </a:r>
          </a:p>
        </p:txBody>
      </p:sp>
      <p:pic>
        <p:nvPicPr>
          <p:cNvPr id="143" name="richthornley.png" descr="richthornley.png">
            <a:hlinkClick r:id="rId4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104033" y="266700"/>
            <a:ext cx="1270001" cy="127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32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5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32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20" dur="1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8" grpId="3"/>
      <p:bldP build="whole" bldLvl="1" animBg="1" rev="0" advAuto="0" spid="140" grpId="2"/>
      <p:bldP build="whole" bldLvl="1" animBg="1" rev="0" advAuto="0" spid="139" grpId="1"/>
      <p:bldP build="whole" bldLvl="1" animBg="1" rev="0" advAuto="0" spid="141" grpId="4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