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media1.mov" ContentType="video/unknown"/>
  <Override PartName="/ppt/media/media2.mov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sz="quarter" idx="13"/>
          </p:nvPr>
        </p:nvSpPr>
        <p:spPr>
          <a:xfrm>
            <a:off x="7200900" y="2908300"/>
            <a:ext cx="4064000" cy="5422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/>
          <p:nvPr>
            <p:ph type="title"/>
          </p:nvPr>
        </p:nvSpPr>
        <p:spPr>
          <a:xfrm>
            <a:off x="1270000" y="2565400"/>
            <a:ext cx="10464800" cy="2540000"/>
          </a:xfrm>
          <a:prstGeom prst="rect">
            <a:avLst/>
          </a:prstGeom>
        </p:spPr>
        <p:txBody>
          <a:bodyPr anchor="b"/>
          <a:lstStyle>
            <a:lvl1pPr defTabSz="457200">
              <a:defRPr sz="72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6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SzTx/>
              <a:buNone/>
              <a:defRPr sz="3600">
                <a:latin typeface="Chalkboard"/>
                <a:ea typeface="Chalkboard"/>
                <a:cs typeface="Chalkboard"/>
                <a:sym typeface="Chalkboard"/>
              </a:defRPr>
            </a:lvl1pPr>
            <a:lvl2pPr marL="0" indent="0" algn="ctr" defTabSz="457200">
              <a:spcBef>
                <a:spcPts val="0"/>
              </a:spcBef>
              <a:buSzTx/>
              <a:buNone/>
              <a:defRPr sz="3600">
                <a:latin typeface="Chalkboard"/>
                <a:ea typeface="Chalkboard"/>
                <a:cs typeface="Chalkboard"/>
                <a:sym typeface="Chalkboard"/>
              </a:defRPr>
            </a:lvl2pPr>
            <a:lvl3pPr marL="0" indent="0" algn="ctr" defTabSz="457200">
              <a:spcBef>
                <a:spcPts val="0"/>
              </a:spcBef>
              <a:buSzTx/>
              <a:buNone/>
              <a:defRPr sz="3600">
                <a:latin typeface="Chalkboard"/>
                <a:ea typeface="Chalkboard"/>
                <a:cs typeface="Chalkboard"/>
                <a:sym typeface="Chalkboard"/>
              </a:defRPr>
            </a:lvl3pPr>
            <a:lvl4pPr marL="0" indent="0" algn="ctr" defTabSz="457200">
              <a:spcBef>
                <a:spcPts val="0"/>
              </a:spcBef>
              <a:buSzTx/>
              <a:buNone/>
              <a:defRPr sz="3600">
                <a:latin typeface="Chalkboard"/>
                <a:ea typeface="Chalkboard"/>
                <a:cs typeface="Chalkboard"/>
                <a:sym typeface="Chalkboard"/>
              </a:defRPr>
            </a:lvl4pPr>
            <a:lvl5pPr marL="0" indent="0" algn="ctr" defTabSz="457200">
              <a:spcBef>
                <a:spcPts val="0"/>
              </a:spcBef>
              <a:buSzTx/>
              <a:buNone/>
              <a:defRPr sz="3600"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6337300" y="9258300"/>
            <a:ext cx="329261" cy="390669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lQ3oDKYYL7k&amp;list=PL816Qsrt2Os2JeMAYHMGBEEbZG5K7XSTX&amp;index=43" TargetMode="External"/><Relationship Id="rId3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2.mov"/><Relationship Id="rId3" Type="http://schemas.microsoft.com/office/2007/relationships/media" Target="../media/media2.mov"/><Relationship Id="rId4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i (π) and sigma (σ) bonds"/>
          <p:cNvSpPr txBox="1"/>
          <p:nvPr/>
        </p:nvSpPr>
        <p:spPr>
          <a:xfrm>
            <a:off x="766711" y="829735"/>
            <a:ext cx="11471378" cy="1424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7700"/>
            </a:lvl1pPr>
          </a:lstStyle>
          <a:p>
            <a:pPr/>
            <a:r>
              <a:t>Pi (π) and sigma (σ) bonds</a:t>
            </a:r>
          </a:p>
        </p:txBody>
      </p:sp>
      <p:pic>
        <p:nvPicPr>
          <p:cNvPr id="147" name="richthornley.png" descr="richthornley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4358" y="3150333"/>
            <a:ext cx="2732764" cy="2732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igma (σ) bonds resulting from the axial overlap of orbitals:"/>
          <p:cNvSpPr txBox="1"/>
          <p:nvPr/>
        </p:nvSpPr>
        <p:spPr>
          <a:xfrm>
            <a:off x="1155700" y="160634"/>
            <a:ext cx="10693400" cy="3038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just">
              <a:defRPr sz="6600"/>
            </a:pPr>
            <a:r>
              <a:t>Sigma (σ) bonds resulting from the axial overlap of orbitals:</a:t>
            </a:r>
            <a:br/>
          </a:p>
        </p:txBody>
      </p:sp>
      <p:pic>
        <p:nvPicPr>
          <p:cNvPr id="150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4300" y="2870200"/>
            <a:ext cx="10227025" cy="422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An end-to-end overlapping…"/>
          <p:cNvSpPr txBox="1"/>
          <p:nvPr/>
        </p:nvSpPr>
        <p:spPr>
          <a:xfrm>
            <a:off x="176354" y="7258050"/>
            <a:ext cx="12649201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900"/>
            </a:pPr>
            <a:r>
              <a:t>An end-to-end overlapping</a:t>
            </a:r>
          </a:p>
          <a:p>
            <a:pPr>
              <a:defRPr sz="6900"/>
            </a:pPr>
            <a:r>
              <a:t>of s, p, or hybrid orbitals.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igma Bond (Converted).mov" descr="Sigma Bond (Converted)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82602" y="444500"/>
            <a:ext cx="11839596" cy="7188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1666" fill="hold"/>
                                        <p:tgtEl>
                                          <p:spTgt spid="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i (π) bonds result from the sideways overlap of parallel p orbitals:"/>
          <p:cNvSpPr txBox="1"/>
          <p:nvPr/>
        </p:nvSpPr>
        <p:spPr>
          <a:xfrm>
            <a:off x="663355" y="594178"/>
            <a:ext cx="11963401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l">
              <a:defRPr sz="5800"/>
            </a:pPr>
            <a:r>
              <a:t>Pi (π) bonds result from the sideways overlap of parallel p orbitals:</a:t>
            </a:r>
          </a:p>
        </p:txBody>
      </p:sp>
      <p:pic>
        <p:nvPicPr>
          <p:cNvPr id="156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2980" y="2977833"/>
            <a:ext cx="9840049" cy="278130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A sideways overlapping of p orbitals…"/>
          <p:cNvSpPr txBox="1"/>
          <p:nvPr/>
        </p:nvSpPr>
        <p:spPr>
          <a:xfrm>
            <a:off x="356784" y="6313989"/>
            <a:ext cx="11696701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/>
            </a:pPr>
            <a:r>
              <a:t>A sideways overlapping of p orbitals</a:t>
            </a:r>
          </a:p>
          <a:p>
            <a:pPr>
              <a:defRPr sz="6000"/>
            </a:pPr>
            <a:r>
              <a:t>above and below a sigma bond.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igma &amp; Pi Bond in Ethylene (Converted).mov" descr="Sigma &amp; Pi Bond in Ethylene (Converted)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740072" y="244177"/>
            <a:ext cx="12117175" cy="80781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3333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00" y="977900"/>
            <a:ext cx="12306300" cy="736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