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media1.mov" ContentType="video/unknown"/>
  <Override PartName="/ppt/media/media2.mov" ContentType="video/unknown"/>
  <Override PartName="/ppt/media/media3.mov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3" Type="http://schemas.microsoft.com/office/2007/relationships/media" Target="../media/media3.mov"/><Relationship Id="rId4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18.1 Lewis Acids and Bases"/>
          <p:cNvSpPr txBox="1"/>
          <p:nvPr>
            <p:ph type="subTitle" sz="quarter" idx="1"/>
          </p:nvPr>
        </p:nvSpPr>
        <p:spPr>
          <a:xfrm>
            <a:off x="685800" y="533400"/>
            <a:ext cx="10871200" cy="12065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18.1 Lewis Acids and Bases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 Lewis acid is an atom, ion, or molecule that accepts an electron pair to form a covalent bond."/>
          <p:cNvSpPr txBox="1"/>
          <p:nvPr/>
        </p:nvSpPr>
        <p:spPr>
          <a:xfrm>
            <a:off x="214454" y="393700"/>
            <a:ext cx="12992101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100"/>
            </a:pPr>
            <a:r>
              <a:t> A </a:t>
            </a:r>
            <a:r>
              <a:rPr u="sng"/>
              <a:t>Lewis acid</a:t>
            </a:r>
            <a:r>
              <a:t> is an atom, ion, or molecule that accepts an electron pair to form a covalent bond.</a:t>
            </a:r>
          </a:p>
        </p:txBody>
      </p:sp>
      <p:sp>
        <p:nvSpPr>
          <p:cNvPr id="140" name="A Lewis base is an atom, ion, or molecule that donates an electron pair to form a covalent bond."/>
          <p:cNvSpPr txBox="1"/>
          <p:nvPr/>
        </p:nvSpPr>
        <p:spPr>
          <a:xfrm>
            <a:off x="354154" y="3175000"/>
            <a:ext cx="12280901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100"/>
            </a:pPr>
            <a:r>
              <a:t>A </a:t>
            </a:r>
            <a:r>
              <a:rPr u="sng"/>
              <a:t>Lewis base</a:t>
            </a:r>
            <a:r>
              <a:t> is an atom, ion, or molecule that donates an electron pair to form a covalent bond. </a:t>
            </a:r>
          </a:p>
        </p:txBody>
      </p:sp>
      <p:sp>
        <p:nvSpPr>
          <p:cNvPr id="141" name="(Lewis bases are nucleophiles)"/>
          <p:cNvSpPr txBox="1"/>
          <p:nvPr/>
        </p:nvSpPr>
        <p:spPr>
          <a:xfrm>
            <a:off x="2229256" y="4660899"/>
            <a:ext cx="8012888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100"/>
            </a:lvl1pPr>
          </a:lstStyle>
          <a:p>
            <a:pPr/>
            <a:r>
              <a:t>(Lewis bases are nucleophiles)</a:t>
            </a:r>
          </a:p>
        </p:txBody>
      </p:sp>
      <p:sp>
        <p:nvSpPr>
          <p:cNvPr id="142" name="(Lewis acids are electrophiles)"/>
          <p:cNvSpPr txBox="1"/>
          <p:nvPr/>
        </p:nvSpPr>
        <p:spPr>
          <a:xfrm>
            <a:off x="2013356" y="1904999"/>
            <a:ext cx="8010358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100"/>
            </a:lvl1pPr>
          </a:lstStyle>
          <a:p>
            <a:pPr/>
            <a:r>
              <a:t>(Lewis acids are electrophiles)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3"/>
      <p:bldP build="whole" bldLvl="1" animBg="1" rev="0" advAuto="0" spid="139" grpId="1"/>
      <p:bldP build="whole" bldLvl="1" animBg="1" rev="0" advAuto="0" spid="142" grpId="2"/>
      <p:bldP build="whole" bldLvl="1" animBg="1" rev="0" advAuto="0" spid="141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 Lewis acid-base reaction will result in the formation of one or more *covalent bonds between an electron-pair donor and an electron-pair acceptor."/>
          <p:cNvSpPr txBox="1"/>
          <p:nvPr/>
        </p:nvSpPr>
        <p:spPr>
          <a:xfrm>
            <a:off x="277954" y="482600"/>
            <a:ext cx="11760201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/>
          </a:lstStyle>
          <a:p>
            <a:pPr/>
            <a:r>
              <a:t>A Lewis acid-base reaction will result in the formation of one or more *covalent bonds between an electron-pair donor and an electron-pair acceptor.</a:t>
            </a:r>
          </a:p>
        </p:txBody>
      </p:sp>
      <p:pic>
        <p:nvPicPr>
          <p:cNvPr id="145" name="LewisAcids.mov" descr="LewisAcids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49300" y="2933700"/>
            <a:ext cx="108204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656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2" fill="hold" display="0">
                  <p:stCondLst>
                    <p:cond delay="indefinite"/>
                  </p:stCondLst>
                </p:cTn>
                <p:tgtEl>
                  <p:spTgt spid="145"/>
                </p:tgtEl>
              </p:cMediaNode>
            </p:video>
          </p:childTnLst>
        </p:cTn>
      </p:par>
    </p:tnLst>
    <p:bldLst>
      <p:bldP build="whole" bldLvl="1" animBg="1" rev="0" advAuto="0" spid="1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 Lewis acid-base reaction will result in the formation of one or more *covalent bonds between an electron-pair donor and an electron-pair acceptor."/>
          <p:cNvSpPr txBox="1"/>
          <p:nvPr/>
        </p:nvSpPr>
        <p:spPr>
          <a:xfrm>
            <a:off x="277954" y="482600"/>
            <a:ext cx="11760201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/>
          </a:lstStyle>
          <a:p>
            <a:pPr/>
            <a:r>
              <a:t>A Lewis acid-base reaction will result in the formation of one or more *covalent bonds between an electron-pair donor and an electron-pair acceptor.</a:t>
            </a:r>
          </a:p>
        </p:txBody>
      </p:sp>
      <p:sp>
        <p:nvSpPr>
          <p:cNvPr id="148" name="*a dative (coordinate) covalent bond, where one species supplies both electrons."/>
          <p:cNvSpPr txBox="1"/>
          <p:nvPr/>
        </p:nvSpPr>
        <p:spPr>
          <a:xfrm>
            <a:off x="2070100" y="3943350"/>
            <a:ext cx="89154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*a dative (coordinate) covalent bond, where one species supplies both electrons.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LewisAcid_Base.mov" descr="LewisAcid_Base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54000" y="304800"/>
            <a:ext cx="12534900" cy="7061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98800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Many transition metals ions are lewis acids:"/>
          <p:cNvSpPr txBox="1"/>
          <p:nvPr/>
        </p:nvSpPr>
        <p:spPr>
          <a:xfrm>
            <a:off x="361950" y="186268"/>
            <a:ext cx="1162179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5100"/>
            </a:lvl1pPr>
          </a:lstStyle>
          <a:p>
            <a:pPr/>
            <a:r>
              <a:t>Many transition metals ions are lewis acids:</a:t>
            </a:r>
          </a:p>
        </p:txBody>
      </p:sp>
      <p:sp>
        <p:nvSpPr>
          <p:cNvPr id="153" name="their positive charge attracts electron pairs…"/>
          <p:cNvSpPr txBox="1"/>
          <p:nvPr/>
        </p:nvSpPr>
        <p:spPr>
          <a:xfrm>
            <a:off x="197385" y="1380362"/>
            <a:ext cx="12610029" cy="384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23900" indent="-406400" algn="l">
              <a:buSzPct val="100000"/>
              <a:buChar char="•"/>
              <a:defRPr sz="5100"/>
            </a:pPr>
            <a:r>
              <a:t>their positive charge attracts electron pairs</a:t>
            </a:r>
          </a:p>
          <a:p>
            <a:pPr marL="723900" indent="-406400" algn="l">
              <a:buSzPct val="100000"/>
              <a:buChar char="•"/>
              <a:defRPr sz="5100"/>
            </a:pPr>
            <a:r>
              <a:t>their empty d-orbitals are where dative bonds form</a:t>
            </a:r>
          </a:p>
          <a:p>
            <a:pPr marL="723900" indent="-406400" algn="l">
              <a:buSzPct val="100000"/>
              <a:buChar char="•"/>
              <a:defRPr sz="5100"/>
            </a:pPr>
            <a:r>
              <a:t>in such complexes, the lewis base is called a *ligand.</a:t>
            </a:r>
          </a:p>
        </p:txBody>
      </p:sp>
      <p:sp>
        <p:nvSpPr>
          <p:cNvPr id="154" name="*from the Latin word ligandum, “to bind.”"/>
          <p:cNvSpPr txBox="1"/>
          <p:nvPr/>
        </p:nvSpPr>
        <p:spPr>
          <a:xfrm>
            <a:off x="1139666" y="5571656"/>
            <a:ext cx="6645965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17500" algn="l">
              <a:defRPr sz="5100"/>
            </a:lvl1pPr>
          </a:lstStyle>
          <a:p>
            <a:pPr/>
            <a:r>
              <a:t>*from the Latin word ligandum, “to bind.”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p" bldLvl="5" animBg="1" rev="0" advAuto="0" spid="15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acids_summary.mov" descr="acids_summary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8900" y="1270000"/>
            <a:ext cx="12814300" cy="7219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02803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ummary:  Acid-base definitions"/>
          <p:cNvSpPr txBox="1"/>
          <p:nvPr/>
        </p:nvSpPr>
        <p:spPr>
          <a:xfrm>
            <a:off x="316055" y="311150"/>
            <a:ext cx="9167168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900"/>
            </a:lvl1pPr>
          </a:lstStyle>
          <a:p>
            <a:pPr/>
            <a:r>
              <a:t>Summary:  Acid-base definitions</a:t>
            </a:r>
          </a:p>
        </p:txBody>
      </p:sp>
      <p:graphicFrame>
        <p:nvGraphicFramePr>
          <p:cNvPr id="159" name="Table"/>
          <p:cNvGraphicFramePr/>
          <p:nvPr/>
        </p:nvGraphicFramePr>
        <p:xfrm>
          <a:off x="546100" y="1651000"/>
          <a:ext cx="11421468" cy="590187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02922"/>
                <a:gridCol w="3802922"/>
                <a:gridCol w="3802922"/>
              </a:tblGrid>
              <a:tr h="77930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Type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Acid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Base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solidFill>
                      <a:srgbClr val="A6AAA8"/>
                    </a:solidFill>
                  </a:tcPr>
                </a:tc>
              </a:tr>
              <a:tr h="121065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Arrhenius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yields H</a:t>
                      </a:r>
                      <a:r>
                        <a:rPr baseline="31999"/>
                        <a:t>+</a:t>
                      </a:r>
                      <a:endParaRPr baseline="31999"/>
                    </a:p>
                    <a:p>
                      <a:pPr defTabSz="914400">
                        <a:defRPr b="1"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(H</a:t>
                      </a:r>
                      <a:r>
                        <a:rPr baseline="-5999"/>
                        <a:t>3</a:t>
                      </a:r>
                      <a:r>
                        <a:t>O</a:t>
                      </a:r>
                      <a:r>
                        <a:rPr baseline="31999"/>
                        <a:t>+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1" sz="3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yields OH</a:t>
                      </a:r>
                      <a:r>
                        <a:rPr baseline="31999"/>
                        <a:t>-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21229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Brønsted-Lowry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proton donor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proton acceptor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508658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Lewis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electron-pair acceptor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electron-pair donor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700" y="1460500"/>
            <a:ext cx="13271500" cy="449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