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media1.mov" ContentType="video/unknown"/>
  <Override PartName="/ppt/media/media2.mov" ContentType="video/unknown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hyperlink" Target="http://www.youtube.com/watch?v=PiYnQLI-ufU&amp;list=PLD68F9E7D8DA2A705&amp;index=20" TargetMode="External"/><Relationship Id="rId4" Type="http://schemas.openxmlformats.org/officeDocument/2006/relationships/image" Target="../media/image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youtube.com/playlist?list=PLD68F9E7D8DA2A705" TargetMode="External"/><Relationship Id="rId3" Type="http://schemas.openxmlformats.org/officeDocument/2006/relationships/image" Target="../media/image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i4ikq5opgPg&amp;list=PL816Qsrt2Os2JeMAYHMGBEEbZG5K7XSTX&amp;index=29" TargetMode="External"/><Relationship Id="rId3" Type="http://schemas.openxmlformats.org/officeDocument/2006/relationships/image" Target="../media/image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vide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6aglT7UZfEY&amp;list=PL816Qsrt2Os2JeMAYHMGBEEbZG5K7XSTX&amp;index=23" TargetMode="External"/><Relationship Id="rId3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4.3 Covalent Structures"/>
          <p:cNvSpPr txBox="1"/>
          <p:nvPr/>
        </p:nvSpPr>
        <p:spPr>
          <a:xfrm>
            <a:off x="1511300" y="476249"/>
            <a:ext cx="9969500" cy="271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>
              <a:defRPr sz="8900">
                <a:latin typeface="Gill Sans"/>
                <a:ea typeface="Gill Sans"/>
                <a:cs typeface="Gill Sans"/>
                <a:sym typeface="Gill Sans"/>
              </a:defRPr>
            </a:pPr>
            <a:r>
              <a:t>4.3 Covalent Structures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Table"/>
          <p:cNvGraphicFramePr/>
          <p:nvPr/>
        </p:nvGraphicFramePr>
        <p:xfrm>
          <a:off x="139700" y="1320800"/>
          <a:ext cx="12738100" cy="830347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85255"/>
                <a:gridCol w="2985255"/>
                <a:gridCol w="3462904"/>
                <a:gridCol w="3304685"/>
              </a:tblGrid>
              <a:tr h="56105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Graphite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Diamonds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Fullerene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Bonding: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trigonal planar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tetrahedral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60-atom sphere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298773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
Structure:</a:t>
                      </a:r>
                    </a:p>
                  </a:txBody>
                  <a:tcPr marL="50800" marR="50800" marT="50800" marB="50800" anchor="t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parallel layers that slide over one another (held together only by weak dispersion forces)</a:t>
                      </a:r>
                    </a:p>
                  </a:txBody>
                  <a:tcPr marL="50800" marR="50800" marT="50800" marB="50800" anchor="t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large network solid (hardest known natural substance)</a:t>
                      </a:r>
                    </a:p>
                  </a:txBody>
                  <a:tcPr marL="50800" marR="50800" marT="50800" marB="50800" anchor="t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closed sphere with each carbon atom bonded to three others.</a:t>
                      </a:r>
                    </a:p>
                  </a:txBody>
                  <a:tcPr marL="50800" marR="50800" marT="50800" marB="50800" anchor="t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11156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Resonance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Yes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Yes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11156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Electrical conductivity: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Yes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Yes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515571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Uses: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pencils;  lubricant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jewelry; cutting tools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superconducting material; nanotubes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5" name="Summary:"/>
          <p:cNvSpPr txBox="1"/>
          <p:nvPr/>
        </p:nvSpPr>
        <p:spPr>
          <a:xfrm>
            <a:off x="267822" y="317499"/>
            <a:ext cx="108585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Summary: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Nanotubes:"/>
          <p:cNvSpPr txBox="1"/>
          <p:nvPr/>
        </p:nvSpPr>
        <p:spPr>
          <a:xfrm>
            <a:off x="267822" y="317499"/>
            <a:ext cx="108585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Nanotubes:</a:t>
            </a:r>
          </a:p>
        </p:txBody>
      </p:sp>
      <p:pic>
        <p:nvPicPr>
          <p:cNvPr id="158" name="nanotube.jpg" descr="nanotub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3026" y="1151466"/>
            <a:ext cx="11006640" cy="8299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anotubes:"/>
          <p:cNvSpPr txBox="1"/>
          <p:nvPr/>
        </p:nvSpPr>
        <p:spPr>
          <a:xfrm>
            <a:off x="267822" y="317499"/>
            <a:ext cx="108585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Nanotubes:</a:t>
            </a:r>
          </a:p>
        </p:txBody>
      </p:sp>
      <p:pic>
        <p:nvPicPr>
          <p:cNvPr id="161" name="F1.large.jpg" descr="F1.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511" y="1478167"/>
            <a:ext cx="11957778" cy="7526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ue to the resonance of the benzene rings, graphite is easily able to conduct electricity."/>
          <p:cNvSpPr txBox="1"/>
          <p:nvPr/>
        </p:nvSpPr>
        <p:spPr>
          <a:xfrm>
            <a:off x="1991783" y="239183"/>
            <a:ext cx="969010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Due to the resonance of the benzene rings, graphite is easily able to conduct electricity.</a:t>
            </a:r>
          </a:p>
        </p:txBody>
      </p:sp>
      <p:pic>
        <p:nvPicPr>
          <p:cNvPr id="164" name="graphite.jpg" descr="graphi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0" y="3069166"/>
            <a:ext cx="6872388" cy="2920766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e-"/>
          <p:cNvSpPr txBox="1"/>
          <p:nvPr/>
        </p:nvSpPr>
        <p:spPr>
          <a:xfrm>
            <a:off x="1516899" y="3615149"/>
            <a:ext cx="678790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400">
                <a:latin typeface="Gill Sans"/>
                <a:ea typeface="Gill Sans"/>
                <a:cs typeface="Gill Sans"/>
                <a:sym typeface="Gill Sans"/>
              </a:defRPr>
            </a:pPr>
            <a:r>
              <a:t>e</a:t>
            </a:r>
            <a:r>
              <a:rPr baseline="31999"/>
              <a:t>-</a:t>
            </a:r>
          </a:p>
        </p:txBody>
      </p:sp>
      <p:sp>
        <p:nvSpPr>
          <p:cNvPr id="166" name="Line"/>
          <p:cNvSpPr/>
          <p:nvPr/>
        </p:nvSpPr>
        <p:spPr>
          <a:xfrm>
            <a:off x="1253307" y="4650081"/>
            <a:ext cx="1721074" cy="1"/>
          </a:xfrm>
          <a:prstGeom prst="line">
            <a:avLst/>
          </a:prstGeom>
          <a:ln w="1016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67" name="Line"/>
          <p:cNvSpPr/>
          <p:nvPr/>
        </p:nvSpPr>
        <p:spPr>
          <a:xfrm>
            <a:off x="9724207" y="4650081"/>
            <a:ext cx="1721074" cy="1"/>
          </a:xfrm>
          <a:prstGeom prst="line">
            <a:avLst/>
          </a:prstGeom>
          <a:ln w="1016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68" name="e-"/>
          <p:cNvSpPr txBox="1"/>
          <p:nvPr/>
        </p:nvSpPr>
        <p:spPr>
          <a:xfrm>
            <a:off x="10245349" y="3615149"/>
            <a:ext cx="678790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400">
                <a:latin typeface="Gill Sans"/>
                <a:ea typeface="Gill Sans"/>
                <a:cs typeface="Gill Sans"/>
                <a:sym typeface="Gill Sans"/>
              </a:defRPr>
            </a:pPr>
            <a:r>
              <a:t>e</a:t>
            </a:r>
            <a:r>
              <a:rPr baseline="31999"/>
              <a:t>-</a:t>
            </a:r>
          </a:p>
        </p:txBody>
      </p:sp>
      <p:sp>
        <p:nvSpPr>
          <p:cNvPr id="169" name="graphite"/>
          <p:cNvSpPr txBox="1"/>
          <p:nvPr/>
        </p:nvSpPr>
        <p:spPr>
          <a:xfrm>
            <a:off x="5123867" y="6206066"/>
            <a:ext cx="227446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graphite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-Tetrahedral bonding, similar to a diamond although its bonds are much weaker.…"/>
          <p:cNvSpPr txBox="1"/>
          <p:nvPr>
            <p:ph type="body" sz="half" idx="1"/>
          </p:nvPr>
        </p:nvSpPr>
        <p:spPr>
          <a:xfrm>
            <a:off x="127000" y="939800"/>
            <a:ext cx="12573000" cy="2565400"/>
          </a:xfrm>
          <a:prstGeom prst="rect">
            <a:avLst/>
          </a:prstGeom>
        </p:spPr>
        <p:txBody>
          <a:bodyPr/>
          <a:lstStyle/>
          <a:p>
            <a:pPr algn="just">
              <a:defRPr sz="5600"/>
            </a:pPr>
            <a:r>
              <a:t>-Tetrahedral bonding, similar to a diamond although its bonds are much weaker.</a:t>
            </a:r>
          </a:p>
          <a:p>
            <a:pPr algn="just">
              <a:defRPr sz="5600"/>
            </a:pPr>
            <a:r>
              <a:t>- Results in a giant covalent lattice.</a:t>
            </a:r>
          </a:p>
        </p:txBody>
      </p:sp>
      <p:pic>
        <p:nvPicPr>
          <p:cNvPr id="172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4559300"/>
            <a:ext cx="9489469" cy="51689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(aka: macromolecule or a network solid)"/>
          <p:cNvSpPr txBox="1"/>
          <p:nvPr/>
        </p:nvSpPr>
        <p:spPr>
          <a:xfrm>
            <a:off x="371257" y="3473450"/>
            <a:ext cx="11290301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9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(aka: macromolecule or a network solid)</a:t>
            </a:r>
          </a:p>
        </p:txBody>
      </p:sp>
      <p:sp>
        <p:nvSpPr>
          <p:cNvPr id="174" name="Silicon:"/>
          <p:cNvSpPr txBox="1"/>
          <p:nvPr/>
        </p:nvSpPr>
        <p:spPr>
          <a:xfrm>
            <a:off x="228600" y="76200"/>
            <a:ext cx="43942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just">
              <a:defRPr sz="5600">
                <a:latin typeface="Gill Sans"/>
                <a:ea typeface="Gill Sans"/>
                <a:cs typeface="Gill Sans"/>
                <a:sym typeface="Gill Sans"/>
              </a:defRPr>
            </a:pPr>
            <a:r>
              <a:t>Silicon: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2"/>
      <p:bldP build="p" bldLvl="5" animBg="1" rev="0" advAuto="0" spid="17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700" y="4584700"/>
            <a:ext cx="9956800" cy="515918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-Tetrahedral bonding, with each silicon atom bonded to four oxygen atoms and each oxygen atom bonded to two silicon atoms.…"/>
          <p:cNvSpPr txBox="1"/>
          <p:nvPr>
            <p:ph type="body" sz="half" idx="1"/>
          </p:nvPr>
        </p:nvSpPr>
        <p:spPr>
          <a:xfrm>
            <a:off x="203200" y="1054100"/>
            <a:ext cx="12369800" cy="3390900"/>
          </a:xfrm>
          <a:prstGeom prst="rect">
            <a:avLst/>
          </a:prstGeom>
        </p:spPr>
        <p:txBody>
          <a:bodyPr/>
          <a:lstStyle/>
          <a:p>
            <a:pPr algn="just">
              <a:defRPr sz="5300"/>
            </a:pPr>
            <a:r>
              <a:t>-Tetrahedral bonding, with each silicon atom bonded to four oxygen atoms </a:t>
            </a:r>
            <a:r>
              <a:rPr u="sng"/>
              <a:t>and</a:t>
            </a:r>
            <a:r>
              <a:t> each oxygen atom bonded to two silicon atoms.</a:t>
            </a:r>
          </a:p>
          <a:p>
            <a:pPr algn="just">
              <a:defRPr sz="5300"/>
            </a:pPr>
            <a:r>
              <a:t>- Forms a giant covalent network solid.</a:t>
            </a:r>
          </a:p>
          <a:p>
            <a:pPr algn="just">
              <a:defRPr sz="5300"/>
            </a:pPr>
            <a:r>
              <a:t> </a:t>
            </a:r>
          </a:p>
        </p:txBody>
      </p:sp>
      <p:sp>
        <p:nvSpPr>
          <p:cNvPr id="178" name="Silicon dioxide (quartz):"/>
          <p:cNvSpPr txBox="1"/>
          <p:nvPr/>
        </p:nvSpPr>
        <p:spPr>
          <a:xfrm>
            <a:off x="177800" y="0"/>
            <a:ext cx="6937028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just">
              <a:defRPr sz="5600">
                <a:latin typeface="Gill Sans"/>
                <a:ea typeface="Gill Sans"/>
                <a:cs typeface="Gill Sans"/>
                <a:sym typeface="Gill Sans"/>
              </a:defRPr>
            </a:pPr>
            <a:r>
              <a:t>Silicon dioxide (quartz):</a:t>
            </a:r>
          </a:p>
        </p:txBody>
      </p:sp>
      <p:pic>
        <p:nvPicPr>
          <p:cNvPr id="179" name="richthornley.png" descr="richthornley.pn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98800" y="2019300"/>
            <a:ext cx="6578600" cy="657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  <p:bldP build="whole" bldLvl="1" animBg="1" rev="0" advAuto="0" spid="179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When two identical molecules combine in order to form more stable octets."/>
          <p:cNvSpPr txBox="1"/>
          <p:nvPr/>
        </p:nvSpPr>
        <p:spPr>
          <a:xfrm>
            <a:off x="437356" y="1206500"/>
            <a:ext cx="10402888" cy="2749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6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When two identical molecules combine in order to form more stable octets.</a:t>
            </a:r>
          </a:p>
        </p:txBody>
      </p:sp>
      <p:sp>
        <p:nvSpPr>
          <p:cNvPr id="182" name="Dimerization:"/>
          <p:cNvSpPr txBox="1"/>
          <p:nvPr/>
        </p:nvSpPr>
        <p:spPr>
          <a:xfrm>
            <a:off x="378155" y="188383"/>
            <a:ext cx="7066294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Dimerization:</a:t>
            </a:r>
          </a:p>
        </p:txBody>
      </p:sp>
      <p:sp>
        <p:nvSpPr>
          <p:cNvPr id="183" name="Example: NO2 will become N2O4"/>
          <p:cNvSpPr txBox="1"/>
          <p:nvPr/>
        </p:nvSpPr>
        <p:spPr>
          <a:xfrm>
            <a:off x="532060" y="4216399"/>
            <a:ext cx="1068922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200">
                <a:latin typeface="Gill Sans"/>
                <a:ea typeface="Gill Sans"/>
                <a:cs typeface="Gill Sans"/>
                <a:sym typeface="Gill Sans"/>
              </a:defRPr>
            </a:pPr>
            <a:r>
              <a:t>Example: NO</a:t>
            </a:r>
            <a:r>
              <a:rPr baseline="-5999"/>
              <a:t>2</a:t>
            </a:r>
            <a:r>
              <a:t> will become N</a:t>
            </a:r>
            <a:r>
              <a:rPr baseline="-5999"/>
              <a:t>2</a:t>
            </a:r>
            <a:r>
              <a:t>O</a:t>
            </a:r>
            <a:r>
              <a:rPr baseline="-5999"/>
              <a:t>4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2575" y="5594350"/>
            <a:ext cx="2946400" cy="261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2350" y="5594350"/>
            <a:ext cx="7289800" cy="261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" y="5594350"/>
            <a:ext cx="1326699" cy="261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5"/>
      <p:bldP build="whole" bldLvl="1" animBg="1" rev="0" advAuto="0" spid="186" grpId="4"/>
      <p:bldP build="p" bldLvl="5" animBg="1" rev="0" advAuto="0" spid="181" grpId="1"/>
      <p:bldP build="whole" bldLvl="1" animBg="1" rev="0" advAuto="0" spid="183" grpId="2"/>
      <p:bldP build="whole" bldLvl="1" animBg="1" rev="0" advAuto="0" spid="184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he VSEPR model"/>
          <p:cNvSpPr txBox="1"/>
          <p:nvPr/>
        </p:nvSpPr>
        <p:spPr>
          <a:xfrm>
            <a:off x="1081583" y="1079500"/>
            <a:ext cx="10841634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7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The VSEPR model</a:t>
            </a:r>
          </a:p>
        </p:txBody>
      </p:sp>
      <p:pic>
        <p:nvPicPr>
          <p:cNvPr id="189" name="richthornley.png" descr="richthornley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" y="215900"/>
            <a:ext cx="1270000" cy="127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Use to predict molecular:…"/>
          <p:cNvSpPr txBox="1"/>
          <p:nvPr/>
        </p:nvSpPr>
        <p:spPr>
          <a:xfrm>
            <a:off x="1448309" y="3712633"/>
            <a:ext cx="10108182" cy="431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7200">
                <a:latin typeface="Gill Sans"/>
                <a:ea typeface="Gill Sans"/>
                <a:cs typeface="Gill Sans"/>
                <a:sym typeface="Gill Sans"/>
              </a:defRPr>
            </a:pPr>
            <a:r>
              <a:t>Use to predict molecular:</a:t>
            </a:r>
          </a:p>
          <a:p>
            <a:pPr marL="1065892" indent="-748392" algn="l">
              <a:buSzPct val="171000"/>
              <a:buChar char="•"/>
              <a:defRPr sz="7200">
                <a:latin typeface="Gill Sans"/>
                <a:ea typeface="Gill Sans"/>
                <a:cs typeface="Gill Sans"/>
                <a:sym typeface="Gill Sans"/>
              </a:defRPr>
            </a:pPr>
            <a:r>
              <a:t>shape</a:t>
            </a:r>
          </a:p>
          <a:p>
            <a:pPr marL="1065892" indent="-748392" algn="l">
              <a:buSzPct val="171000"/>
              <a:buChar char="•"/>
              <a:defRPr sz="7200">
                <a:latin typeface="Gill Sans"/>
                <a:ea typeface="Gill Sans"/>
                <a:cs typeface="Gill Sans"/>
                <a:sym typeface="Gill Sans"/>
              </a:defRPr>
            </a:pPr>
            <a:r>
              <a:t>bond angles</a:t>
            </a:r>
          </a:p>
          <a:p>
            <a:pPr marL="1065892" indent="-748392" algn="l">
              <a:buSzPct val="171000"/>
              <a:buChar char="•"/>
              <a:defRPr sz="7200">
                <a:latin typeface="Gill Sans"/>
                <a:ea typeface="Gill Sans"/>
                <a:cs typeface="Gill Sans"/>
                <a:sym typeface="Gill Sans"/>
              </a:defRPr>
            </a:pPr>
            <a:r>
              <a:t>polarity</a:t>
            </a:r>
          </a:p>
        </p:txBody>
      </p:sp>
      <p:sp>
        <p:nvSpPr>
          <p:cNvPr id="191" name="(valence shell electron pair repulsion)"/>
          <p:cNvSpPr txBox="1"/>
          <p:nvPr/>
        </p:nvSpPr>
        <p:spPr>
          <a:xfrm>
            <a:off x="371248" y="2262716"/>
            <a:ext cx="12262304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Gill Sans"/>
                <a:ea typeface="Gill Sans"/>
                <a:cs typeface="Gill Sans"/>
                <a:sym typeface="Gill Sans"/>
              </a:defRPr>
            </a:pPr>
            <a:r>
              <a:t>(</a:t>
            </a:r>
            <a:r>
              <a:rPr u="sng"/>
              <a:t>v</a:t>
            </a:r>
            <a:r>
              <a:t>alence </a:t>
            </a:r>
            <a:r>
              <a:rPr u="sng"/>
              <a:t>s</a:t>
            </a:r>
            <a:r>
              <a:t>hell </a:t>
            </a:r>
            <a:r>
              <a:rPr u="sng"/>
              <a:t>e</a:t>
            </a:r>
            <a:r>
              <a:t>lectron </a:t>
            </a:r>
            <a:r>
              <a:rPr u="sng"/>
              <a:t>p</a:t>
            </a:r>
            <a:r>
              <a:t>air </a:t>
            </a:r>
            <a:r>
              <a:rPr u="sng"/>
              <a:t>r</a:t>
            </a:r>
            <a:r>
              <a:t>epulsion)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9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0" grpId="2"/>
      <p:bldP build="whole" bldLvl="1" animBg="1" rev="0" advAuto="0" spid="19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o determine molecular shape, count the total number of “electron domains.”"/>
          <p:cNvSpPr txBox="1"/>
          <p:nvPr/>
        </p:nvSpPr>
        <p:spPr>
          <a:xfrm>
            <a:off x="297833" y="670983"/>
            <a:ext cx="12409134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 sz="5600"/>
            </a:pPr>
            <a:r>
              <a:rPr sz="6000"/>
              <a:t>To determine molecular shape, count the total number of “electron domains.”</a:t>
            </a:r>
          </a:p>
        </p:txBody>
      </p:sp>
      <p:sp>
        <p:nvSpPr>
          <p:cNvPr id="194" name="An electron domain is any pairing of electrons:"/>
          <p:cNvSpPr txBox="1"/>
          <p:nvPr/>
        </p:nvSpPr>
        <p:spPr>
          <a:xfrm>
            <a:off x="491574" y="3199242"/>
            <a:ext cx="11207619" cy="1831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6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 sz="5600"/>
            </a:pPr>
            <a:r>
              <a:rPr sz="6000"/>
              <a:t>An electron domain is any pairing of electrons:</a:t>
            </a:r>
          </a:p>
        </p:txBody>
      </p:sp>
      <p:sp>
        <p:nvSpPr>
          <p:cNvPr id="195" name="single bonds ( - )"/>
          <p:cNvSpPr txBox="1"/>
          <p:nvPr/>
        </p:nvSpPr>
        <p:spPr>
          <a:xfrm>
            <a:off x="571900" y="4987528"/>
            <a:ext cx="491941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single bonds ( - )</a:t>
            </a:r>
          </a:p>
        </p:txBody>
      </p:sp>
      <p:sp>
        <p:nvSpPr>
          <p:cNvPr id="196" name="lone pairs (   )"/>
          <p:cNvSpPr txBox="1"/>
          <p:nvPr/>
        </p:nvSpPr>
        <p:spPr>
          <a:xfrm rot="21540000">
            <a:off x="7492094" y="6131189"/>
            <a:ext cx="4176962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lone pairs (   )</a:t>
            </a:r>
          </a:p>
        </p:txBody>
      </p:sp>
      <p:sp>
        <p:nvSpPr>
          <p:cNvPr id="197" name="triple bonds (   )"/>
          <p:cNvSpPr txBox="1"/>
          <p:nvPr/>
        </p:nvSpPr>
        <p:spPr>
          <a:xfrm>
            <a:off x="7153659" y="4987528"/>
            <a:ext cx="4828432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triple bonds (   )</a:t>
            </a:r>
          </a:p>
        </p:txBody>
      </p:sp>
      <p:sp>
        <p:nvSpPr>
          <p:cNvPr id="198" name="double bonds ( = )"/>
          <p:cNvSpPr txBox="1"/>
          <p:nvPr/>
        </p:nvSpPr>
        <p:spPr>
          <a:xfrm>
            <a:off x="290442" y="6131189"/>
            <a:ext cx="548233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double bonds ( = )</a:t>
            </a:r>
          </a:p>
        </p:txBody>
      </p:sp>
      <p:grpSp>
        <p:nvGrpSpPr>
          <p:cNvPr id="202" name="Group"/>
          <p:cNvGrpSpPr/>
          <p:nvPr/>
        </p:nvGrpSpPr>
        <p:grpSpPr>
          <a:xfrm>
            <a:off x="11139334" y="5300795"/>
            <a:ext cx="487983" cy="287867"/>
            <a:chOff x="0" y="0"/>
            <a:chExt cx="487981" cy="287866"/>
          </a:xfrm>
        </p:grpSpPr>
        <p:sp>
          <p:nvSpPr>
            <p:cNvPr id="199" name="Line"/>
            <p:cNvSpPr/>
            <p:nvPr/>
          </p:nvSpPr>
          <p:spPr>
            <a:xfrm>
              <a:off x="0" y="287866"/>
              <a:ext cx="487982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0" y="143933"/>
              <a:ext cx="487982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0" y="0"/>
              <a:ext cx="487982" cy="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203" name=":"/>
          <p:cNvSpPr txBox="1"/>
          <p:nvPr/>
        </p:nvSpPr>
        <p:spPr>
          <a:xfrm rot="16200000">
            <a:off x="10695075" y="6065573"/>
            <a:ext cx="522666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: </a:t>
            </a:r>
          </a:p>
        </p:txBody>
      </p:sp>
      <p:sp>
        <p:nvSpPr>
          <p:cNvPr id="204" name="repel most of all!!!"/>
          <p:cNvSpPr txBox="1"/>
          <p:nvPr/>
        </p:nvSpPr>
        <p:spPr>
          <a:xfrm>
            <a:off x="7708325" y="7825184"/>
            <a:ext cx="500603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repel most of all!!!</a:t>
            </a:r>
          </a:p>
        </p:txBody>
      </p:sp>
      <p:sp>
        <p:nvSpPr>
          <p:cNvPr id="205" name="Line"/>
          <p:cNvSpPr/>
          <p:nvPr/>
        </p:nvSpPr>
        <p:spPr>
          <a:xfrm flipV="1">
            <a:off x="9898845" y="6934199"/>
            <a:ext cx="968921" cy="968921"/>
          </a:xfrm>
          <a:prstGeom prst="line">
            <a:avLst/>
          </a:prstGeom>
          <a:ln w="762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9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Subtype="4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3"/>
      <p:bldP build="whole" bldLvl="1" animBg="1" rev="0" advAuto="0" spid="202" grpId="5"/>
      <p:bldP build="whole" bldLvl="1" animBg="1" rev="0" advAuto="0" spid="195" grpId="2"/>
      <p:bldP build="whole" bldLvl="1" animBg="1" rev="0" advAuto="0" spid="196" grpId="6"/>
      <p:bldP build="whole" bldLvl="1" animBg="1" rev="0" advAuto="0" spid="194" grpId="1"/>
      <p:bldP build="whole" bldLvl="1" animBg="1" rev="0" advAuto="0" spid="203" grpId="7"/>
      <p:bldP build="whole" bldLvl="1" animBg="1" rev="0" advAuto="0" spid="205" grpId="9"/>
      <p:bldP build="whole" bldLvl="1" animBg="1" rev="0" advAuto="0" spid="197" grpId="4"/>
      <p:bldP build="whole" bldLvl="1" animBg="1" rev="0" advAuto="0" spid="204" grpId="8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All electron domains will arrange around a central atom as far apart as possible."/>
          <p:cNvSpPr txBox="1"/>
          <p:nvPr>
            <p:ph type="body" sz="half" idx="1"/>
          </p:nvPr>
        </p:nvSpPr>
        <p:spPr>
          <a:xfrm>
            <a:off x="621406" y="728266"/>
            <a:ext cx="11761987" cy="2878006"/>
          </a:xfrm>
          <a:prstGeom prst="rect">
            <a:avLst/>
          </a:prstGeom>
        </p:spPr>
        <p:txBody>
          <a:bodyPr/>
          <a:lstStyle/>
          <a:p>
            <a:pPr algn="l">
              <a:defRPr sz="5600"/>
            </a:pPr>
            <a:r>
              <a:rPr sz="6000"/>
              <a:t>All electron domains will arrange around a central atom </a:t>
            </a:r>
            <a:r>
              <a:rPr sz="6000" u="sng"/>
              <a:t>as</a:t>
            </a:r>
            <a:r>
              <a:rPr sz="6000"/>
              <a:t> </a:t>
            </a:r>
            <a:r>
              <a:rPr sz="6000" u="sng"/>
              <a:t>far</a:t>
            </a:r>
            <a:r>
              <a:rPr sz="6000"/>
              <a:t> </a:t>
            </a:r>
            <a:r>
              <a:rPr sz="6000" u="sng"/>
              <a:t>apart</a:t>
            </a:r>
            <a:r>
              <a:rPr sz="6000"/>
              <a:t> </a:t>
            </a:r>
            <a:r>
              <a:rPr sz="6000" u="sng"/>
              <a:t>as</a:t>
            </a:r>
            <a:r>
              <a:rPr sz="6000"/>
              <a:t> </a:t>
            </a:r>
            <a:r>
              <a:rPr sz="6000" u="sng"/>
              <a:t>possible</a:t>
            </a:r>
            <a:r>
              <a:rPr sz="6000"/>
              <a:t>.</a:t>
            </a:r>
          </a:p>
        </p:txBody>
      </p:sp>
      <p:sp>
        <p:nvSpPr>
          <p:cNvPr id="208" name="(see summary handout)"/>
          <p:cNvSpPr txBox="1"/>
          <p:nvPr/>
        </p:nvSpPr>
        <p:spPr>
          <a:xfrm>
            <a:off x="2333500" y="3829050"/>
            <a:ext cx="7416925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 sz="5600"/>
            </a:pPr>
            <a:r>
              <a:rPr sz="6000"/>
              <a:t>(see summary handout)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Bond length and strength"/>
          <p:cNvSpPr txBox="1"/>
          <p:nvPr>
            <p:ph type="body" sz="quarter" idx="1"/>
          </p:nvPr>
        </p:nvSpPr>
        <p:spPr>
          <a:xfrm>
            <a:off x="1701800" y="0"/>
            <a:ext cx="9588500" cy="1244600"/>
          </a:xfrm>
          <a:prstGeom prst="rect">
            <a:avLst/>
          </a:prstGeom>
        </p:spPr>
        <p:txBody>
          <a:bodyPr/>
          <a:lstStyle>
            <a:lvl1pPr algn="l">
              <a:defRPr sz="7300"/>
            </a:lvl1pPr>
          </a:lstStyle>
          <a:p>
            <a:pPr/>
            <a:r>
              <a:t>Bond length and strength</a:t>
            </a:r>
          </a:p>
        </p:txBody>
      </p:sp>
      <p:graphicFrame>
        <p:nvGraphicFramePr>
          <p:cNvPr id="131" name="Table"/>
          <p:cNvGraphicFramePr/>
          <p:nvPr/>
        </p:nvGraphicFramePr>
        <p:xfrm>
          <a:off x="444500" y="1257300"/>
          <a:ext cx="12534900" cy="77851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74764"/>
                <a:gridCol w="4848721"/>
                <a:gridCol w="4811415"/>
              </a:tblGrid>
              <a:tr h="194627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63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Bond length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Bond strength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</a:tr>
              <a:tr h="194627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single bonds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3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longest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3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weakest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94627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double bonds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3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intermediate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3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intermediate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94627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3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triple bonds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3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shortest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3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strongest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Molecular Polarity"/>
          <p:cNvSpPr txBox="1"/>
          <p:nvPr>
            <p:ph type="body" sz="quarter" idx="1"/>
          </p:nvPr>
        </p:nvSpPr>
        <p:spPr>
          <a:xfrm>
            <a:off x="3366194" y="470925"/>
            <a:ext cx="6915879" cy="1200217"/>
          </a:xfrm>
          <a:prstGeom prst="rect">
            <a:avLst/>
          </a:prstGeom>
        </p:spPr>
        <p:txBody>
          <a:bodyPr/>
          <a:lstStyle>
            <a:lvl1pPr algn="l">
              <a:defRPr sz="6100"/>
            </a:lvl1pPr>
          </a:lstStyle>
          <a:p>
            <a:pPr/>
            <a:r>
              <a:t>Molecular Polarity</a:t>
            </a:r>
          </a:p>
        </p:txBody>
      </p:sp>
      <p:pic>
        <p:nvPicPr>
          <p:cNvPr id="211" name="richthornley.png" descr="richthornley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566" y="241300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Nonpolar molecules are symmetrical with all bond polarities canceling each other."/>
          <p:cNvSpPr txBox="1"/>
          <p:nvPr/>
        </p:nvSpPr>
        <p:spPr>
          <a:xfrm>
            <a:off x="203001" y="2223590"/>
            <a:ext cx="12260131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100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Nonpolar molecules</a:t>
            </a:r>
            <a:r>
              <a:t> are symmetrical with all bond polarities canceling each other.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olar molecules are asymmetrical (non symmetrical) and will have the overall (net) bond dipoles directed towards one side of the molecule."/>
          <p:cNvSpPr txBox="1"/>
          <p:nvPr>
            <p:ph type="body" idx="1"/>
          </p:nvPr>
        </p:nvSpPr>
        <p:spPr>
          <a:xfrm>
            <a:off x="528207" y="81227"/>
            <a:ext cx="12101646" cy="5030854"/>
          </a:xfrm>
          <a:prstGeom prst="rect">
            <a:avLst/>
          </a:prstGeom>
        </p:spPr>
        <p:txBody>
          <a:bodyPr/>
          <a:lstStyle/>
          <a:p>
            <a:pPr algn="l">
              <a:defRPr sz="6500"/>
            </a:pPr>
            <a:r>
              <a:rPr u="sng"/>
              <a:t>Polar molecules</a:t>
            </a:r>
            <a:r>
              <a:t> are asymmetrical (non symmetrical) and will have the overall (net) bond dipoles directed towards one side of the molecule.</a:t>
            </a:r>
          </a:p>
        </p:txBody>
      </p:sp>
      <p:sp>
        <p:nvSpPr>
          <p:cNvPr id="215" name="A molecule will always be polar if the central atom:…"/>
          <p:cNvSpPr txBox="1"/>
          <p:nvPr/>
        </p:nvSpPr>
        <p:spPr>
          <a:xfrm>
            <a:off x="1710266" y="4332717"/>
            <a:ext cx="9584268" cy="5030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6500">
                <a:latin typeface="Gill Sans"/>
                <a:ea typeface="Gill Sans"/>
                <a:cs typeface="Gill Sans"/>
                <a:sym typeface="Gill Sans"/>
              </a:defRPr>
            </a:pPr>
            <a:r>
              <a:t>A molecule will always be polar if the central atom:</a:t>
            </a:r>
          </a:p>
          <a:p>
            <a:pPr marL="228600" indent="-228600" algn="l">
              <a:buSzPct val="100000"/>
              <a:buChar char="•"/>
              <a:defRPr sz="6600">
                <a:latin typeface="Gill Sans"/>
                <a:ea typeface="Gill Sans"/>
                <a:cs typeface="Gill Sans"/>
                <a:sym typeface="Gill Sans"/>
              </a:defRPr>
            </a:pPr>
            <a:r>
              <a:t> has a lone pair</a:t>
            </a:r>
          </a:p>
          <a:p>
            <a:pPr marL="228600" indent="-228600" algn="l">
              <a:buSzPct val="100000"/>
              <a:buChar char="•"/>
              <a:defRPr sz="6600">
                <a:latin typeface="Gill Sans"/>
                <a:ea typeface="Gill Sans"/>
                <a:cs typeface="Gill Sans"/>
                <a:sym typeface="Gill Sans"/>
              </a:defRPr>
            </a:pPr>
            <a:r>
              <a:t> is bonded to different atoms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resonance.mov" descr="resonance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1016000" y="292100"/>
            <a:ext cx="14744700" cy="8306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020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133"/>
                </p:tgtEl>
              </p:cMediaNode>
            </p:video>
          </p:childTnLst>
        </p:cTn>
      </p:par>
    </p:tnLst>
    <p:bldLst>
      <p:bldP build="whole" bldLvl="1" animBg="1" rev="0" advAuto="0" spid="1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sonance Structures:"/>
          <p:cNvSpPr txBox="1"/>
          <p:nvPr/>
        </p:nvSpPr>
        <p:spPr>
          <a:xfrm>
            <a:off x="679536" y="336550"/>
            <a:ext cx="8521701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Resonance Structures:</a:t>
            </a:r>
          </a:p>
        </p:txBody>
      </p:sp>
      <p:sp>
        <p:nvSpPr>
          <p:cNvPr id="136" name="A molecule or polyatomic ion that cannot be represented by a single Lewis structure."/>
          <p:cNvSpPr txBox="1"/>
          <p:nvPr/>
        </p:nvSpPr>
        <p:spPr>
          <a:xfrm>
            <a:off x="747853" y="1765300"/>
            <a:ext cx="11074401" cy="303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7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 molecule or polyatomic ion that cannot be represented by a single Lewis structure.</a:t>
            </a:r>
          </a:p>
        </p:txBody>
      </p:sp>
      <p:sp>
        <p:nvSpPr>
          <p:cNvPr id="137" name="(All will contain a double bond that can be placed on more than one atom)"/>
          <p:cNvSpPr txBox="1"/>
          <p:nvPr/>
        </p:nvSpPr>
        <p:spPr>
          <a:xfrm>
            <a:off x="673515" y="5149381"/>
            <a:ext cx="10807701" cy="304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9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/>
            <a:r>
              <a:t>(All will contain a double bond that can be placed on more than one atom)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2"/>
      <p:bldP build="whole" bldLvl="1" animBg="1" rev="0" advAuto="0" spid="1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ative (coordinate) covalent bond:…"/>
          <p:cNvSpPr txBox="1"/>
          <p:nvPr>
            <p:ph type="body" sz="half" idx="1"/>
          </p:nvPr>
        </p:nvSpPr>
        <p:spPr>
          <a:xfrm>
            <a:off x="844550" y="-33867"/>
            <a:ext cx="11315700" cy="2895601"/>
          </a:xfrm>
          <a:prstGeom prst="rect">
            <a:avLst/>
          </a:prstGeom>
        </p:spPr>
        <p:txBody>
          <a:bodyPr/>
          <a:lstStyle/>
          <a:p>
            <a:pPr algn="l">
              <a:defRPr sz="6000"/>
            </a:pPr>
            <a:r>
              <a:t>Dative (coordinate) covalent bond:</a:t>
            </a:r>
          </a:p>
          <a:p>
            <a:pPr algn="l">
              <a:defRPr sz="6000"/>
            </a:pPr>
            <a:r>
              <a:t>When one atom supplies both electrons in a covalent bond.</a:t>
            </a:r>
          </a:p>
        </p:txBody>
      </p:sp>
      <p:pic>
        <p:nvPicPr>
          <p:cNvPr id="140" name="Coordinate Covalent Bond.mov" descr="Coordinate Covalent Bond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719196" y="2795852"/>
            <a:ext cx="8826141" cy="6619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000000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23" fill="hold" display="0">
                  <p:stCondLst>
                    <p:cond delay="indefinite"/>
                  </p:stCondLst>
                </p:cTn>
                <p:tgtEl>
                  <p:spTgt spid="140"/>
                </p:tgtEl>
              </p:cMediaNode>
            </p:video>
          </p:childTnLst>
        </p:cTn>
      </p:par>
    </p:tnLst>
    <p:bldLst>
      <p:bldP build="p" bldLvl="5" animBg="1" rev="0" advAuto="0" spid="1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arge covalent structures: carbon, silicon, and silicon dioxide."/>
          <p:cNvSpPr txBox="1"/>
          <p:nvPr/>
        </p:nvSpPr>
        <p:spPr>
          <a:xfrm>
            <a:off x="1034256" y="1739900"/>
            <a:ext cx="10529888" cy="3498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7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Large covalent structures: carbon, silicon, and silicon dioxide.</a:t>
            </a:r>
          </a:p>
        </p:txBody>
      </p:sp>
      <p:sp>
        <p:nvSpPr>
          <p:cNvPr id="143" name="Pages 117-120"/>
          <p:cNvSpPr txBox="1"/>
          <p:nvPr/>
        </p:nvSpPr>
        <p:spPr>
          <a:xfrm>
            <a:off x="352755" y="321733"/>
            <a:ext cx="465329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Pages 117-120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*Two or more different physical forms in which an element can exist."/>
          <p:cNvSpPr txBox="1"/>
          <p:nvPr/>
        </p:nvSpPr>
        <p:spPr>
          <a:xfrm>
            <a:off x="1125221" y="4025900"/>
            <a:ext cx="9838598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*Two or more different physical forms in which an element can exist. </a:t>
            </a:r>
          </a:p>
        </p:txBody>
      </p:sp>
      <p:sp>
        <p:nvSpPr>
          <p:cNvPr id="146" name="Carbon can exist as 3 separate…"/>
          <p:cNvSpPr txBox="1"/>
          <p:nvPr/>
        </p:nvSpPr>
        <p:spPr>
          <a:xfrm>
            <a:off x="932420" y="1367366"/>
            <a:ext cx="11139960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800">
                <a:latin typeface="Gill Sans"/>
                <a:ea typeface="Gill Sans"/>
                <a:cs typeface="Gill Sans"/>
                <a:sym typeface="Gill Sans"/>
              </a:defRPr>
            </a:pPr>
            <a:r>
              <a:t>Carbon can exist as 3 separate</a:t>
            </a:r>
          </a:p>
          <a:p>
            <a:pPr algn="l">
              <a:defRPr sz="6800">
                <a:latin typeface="Gill Sans"/>
                <a:ea typeface="Gill Sans"/>
                <a:cs typeface="Gill Sans"/>
                <a:sym typeface="Gill Sans"/>
              </a:defRPr>
            </a:pPr>
            <a:r>
              <a:t>allotropes*:</a:t>
            </a:r>
          </a:p>
        </p:txBody>
      </p:sp>
      <p:pic>
        <p:nvPicPr>
          <p:cNvPr id="147" name="richthornley.png" descr="richthornley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166" y="177800"/>
            <a:ext cx="1270001" cy="127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930400"/>
            <a:ext cx="12750800" cy="589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arbon can exist as 3 separate…"/>
          <p:cNvSpPr txBox="1"/>
          <p:nvPr/>
        </p:nvSpPr>
        <p:spPr>
          <a:xfrm>
            <a:off x="960966" y="618066"/>
            <a:ext cx="10167108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200">
                <a:latin typeface="Gill Sans"/>
                <a:ea typeface="Gill Sans"/>
                <a:cs typeface="Gill Sans"/>
                <a:sym typeface="Gill Sans"/>
              </a:defRPr>
            </a:pPr>
            <a:r>
              <a:t>Carbon can exist as 3 separate</a:t>
            </a:r>
          </a:p>
          <a:p>
            <a:pPr algn="l">
              <a:defRPr sz="6200">
                <a:latin typeface="Gill Sans"/>
                <a:ea typeface="Gill Sans"/>
                <a:cs typeface="Gill Sans"/>
                <a:sym typeface="Gill Sans"/>
              </a:defRPr>
            </a:pPr>
            <a:r>
              <a:t>allotropes:</a:t>
            </a:r>
          </a:p>
        </p:txBody>
      </p:sp>
      <p:sp>
        <p:nvSpPr>
          <p:cNvPr id="152" name="-Graphite: planer, each atom is covalently bonded to 3 others (has resonance).…"/>
          <p:cNvSpPr txBox="1"/>
          <p:nvPr/>
        </p:nvSpPr>
        <p:spPr>
          <a:xfrm>
            <a:off x="965200" y="2779183"/>
            <a:ext cx="11074400" cy="695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200">
                <a:latin typeface="Gill Sans"/>
                <a:ea typeface="Gill Sans"/>
                <a:cs typeface="Gill Sans"/>
                <a:sym typeface="Gill Sans"/>
              </a:defRPr>
            </a:pPr>
            <a:r>
              <a:t>-Graphite: planer, each atom is covalently bonded to 3 others (has resonance).</a:t>
            </a:r>
          </a:p>
          <a:p>
            <a:pPr algn="l">
              <a:defRPr sz="52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>
              <a:defRPr sz="5200">
                <a:latin typeface="Gill Sans"/>
                <a:ea typeface="Gill Sans"/>
                <a:cs typeface="Gill Sans"/>
                <a:sym typeface="Gill Sans"/>
              </a:defRPr>
            </a:pPr>
            <a:r>
              <a:t>-Diamond, each atom is covalently bonded to 4 others.</a:t>
            </a:r>
          </a:p>
          <a:p>
            <a:pPr algn="l">
              <a:defRPr sz="52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>
              <a:defRPr sz="5200">
                <a:latin typeface="Gill Sans"/>
                <a:ea typeface="Gill Sans"/>
                <a:cs typeface="Gill Sans"/>
                <a:sym typeface="Gill Sans"/>
              </a:defRPr>
            </a:pPr>
            <a:r>
              <a:t>-Fullerene, each atom is covalently bonded within a sphere of 60 atoms.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