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nit 3, part 2: Gas Stoichiometry"/>
          <p:cNvSpPr txBox="1"/>
          <p:nvPr/>
        </p:nvSpPr>
        <p:spPr>
          <a:xfrm>
            <a:off x="374751" y="287866"/>
            <a:ext cx="841143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Unit 3, part 2: Gas Stoichiometry</a:t>
            </a:r>
          </a:p>
        </p:txBody>
      </p:sp>
      <p:pic>
        <p:nvPicPr>
          <p:cNvPr id="138" name="states of matterL (Converted).mov" descr="states of matterL (Converted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2467" y="1507066"/>
            <a:ext cx="12022799" cy="7148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666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as:  The state of matter where all particles move independently, with vast distances between them."/>
          <p:cNvSpPr txBox="1"/>
          <p:nvPr/>
        </p:nvSpPr>
        <p:spPr>
          <a:xfrm>
            <a:off x="410298" y="61383"/>
            <a:ext cx="12184204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300"/>
            </a:lvl1pPr>
          </a:lstStyle>
          <a:p>
            <a:pPr>
              <a:defRPr u="sng"/>
            </a:pPr>
            <a:r>
              <a:rPr u="none"/>
              <a:t>Gas:  The state of matter where all particles move independently, with vast distances between them.</a:t>
            </a:r>
          </a:p>
        </p:txBody>
      </p:sp>
      <p:pic>
        <p:nvPicPr>
          <p:cNvPr id="141" name="states of matterL (Converted).mov" descr="states of matterL (Converted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3793133" y="3259666"/>
            <a:ext cx="12022799" cy="714869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"/>
          <p:cNvSpPr/>
          <p:nvPr/>
        </p:nvSpPr>
        <p:spPr>
          <a:xfrm>
            <a:off x="-25400" y="3073400"/>
            <a:ext cx="4487334" cy="69342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3" name="Gases will…"/>
          <p:cNvSpPr txBox="1"/>
          <p:nvPr/>
        </p:nvSpPr>
        <p:spPr>
          <a:xfrm>
            <a:off x="8500467" y="3695700"/>
            <a:ext cx="3715377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300" u="sng"/>
            </a:pPr>
            <a:r>
              <a:rPr u="none"/>
              <a:t>Gases will </a:t>
            </a:r>
            <a:endParaRPr u="none"/>
          </a:p>
          <a:p>
            <a:pPr>
              <a:defRPr sz="6300" u="sng"/>
            </a:pPr>
            <a:r>
              <a:rPr u="none"/>
              <a:t>expand to fill their container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666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0">
                <p:cTn id="11" fill="hold" display="0">
                  <p:stCondLst>
                    <p:cond delay="indefinite"/>
                  </p:stCondLst>
                </p:cTn>
                <p:tgtEl>
                  <p:spTgt spid="141"/>
                </p:tgtEl>
              </p:cMediaNode>
            </p:video>
          </p:childTnLst>
        </p:cTn>
      </p:par>
    </p:tnLst>
    <p:bldLst>
      <p:bldP build="whole" bldLvl="1" animBg="1" rev="0" advAuto="0" spid="14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Gas Variables:"/>
          <p:cNvSpPr txBox="1"/>
          <p:nvPr/>
        </p:nvSpPr>
        <p:spPr>
          <a:xfrm>
            <a:off x="316999" y="42333"/>
            <a:ext cx="773920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400"/>
            </a:lvl1pPr>
          </a:lstStyle>
          <a:p>
            <a:pPr>
              <a:defRPr u="sng"/>
            </a:pPr>
            <a:r>
              <a:rPr u="none"/>
              <a:t>The Gas Variables: </a:t>
            </a:r>
          </a:p>
        </p:txBody>
      </p:sp>
      <p:sp>
        <p:nvSpPr>
          <p:cNvPr id="146" name="Volume (V) Size of the container holding the gas (Units: L,  mL, dm3, cm3)…"/>
          <p:cNvSpPr txBox="1"/>
          <p:nvPr/>
        </p:nvSpPr>
        <p:spPr>
          <a:xfrm>
            <a:off x="0" y="984249"/>
            <a:ext cx="13004801" cy="778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052285" indent="-734785" algn="l">
              <a:buSzPct val="171000"/>
              <a:buChar char="•"/>
              <a:defRPr sz="4800"/>
            </a:pPr>
            <a:r>
              <a:t>Volume (V)</a:t>
            </a:r>
            <a:br/>
            <a:r>
              <a:t>Size of the container holding the gas (Units: L,  mL, dm</a:t>
            </a:r>
            <a:r>
              <a:rPr baseline="31999"/>
              <a:t>3</a:t>
            </a:r>
            <a:r>
              <a:t>, cm</a:t>
            </a:r>
            <a:r>
              <a:rPr baseline="31999"/>
              <a:t>3</a:t>
            </a:r>
            <a:r>
              <a:t>) </a:t>
            </a:r>
          </a:p>
          <a:p>
            <a:pPr marL="1052285" indent="-734785" algn="l">
              <a:buSzPct val="171000"/>
              <a:buChar char="•"/>
              <a:defRPr sz="4800"/>
            </a:pPr>
            <a:r>
              <a:t>Temperature (T)</a:t>
            </a:r>
            <a:br/>
            <a:r>
              <a:t>Proportional to the KE of the gas particles (Unit: K) </a:t>
            </a:r>
          </a:p>
          <a:p>
            <a:pPr marL="1052285" indent="-734785" algn="l">
              <a:buSzPct val="171000"/>
              <a:buChar char="•"/>
              <a:defRPr sz="4800"/>
            </a:pPr>
            <a:r>
              <a:t>Pressure (P)</a:t>
            </a:r>
            <a:br/>
            <a:r>
              <a:t>Collective force exerted by the gas particles (Units: atm, mm Hg, torr, kPa) </a:t>
            </a:r>
          </a:p>
          <a:p>
            <a:pPr marL="1052285" indent="-734785" algn="l">
              <a:buSzPct val="171000"/>
              <a:buChar char="•"/>
              <a:defRPr sz="4800"/>
            </a:pPr>
            <a:r>
              <a:t>moles (n)</a:t>
            </a:r>
            <a:br/>
            <a:r>
              <a:t>Moles of gas particles (Unit: mol)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2401"/>
            <a:ext cx="13004800" cy="8528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0904"/>
            <a:ext cx="13004800" cy="9471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