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pic" sz="quarter" idx="13"/>
          </p:nvPr>
        </p:nvSpPr>
        <p:spPr>
          <a:xfrm>
            <a:off x="7200900" y="2908300"/>
            <a:ext cx="4064000" cy="5422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youtube.com/playlist?list=PLD68F9E7D8DA2A705" TargetMode="External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youtube.com/playlist?list=PLD68F9E7D8DA2A705" TargetMode="External"/><Relationship Id="rId3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www.youtube.com/playlist?list=PLD68F9E7D8DA2A705" TargetMode="External"/><Relationship Id="rId4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KJRuUVtOMQo&amp;list=PLD68F9E7D8DA2A705&amp;index=2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www.youtube.com/watch?v=v84dXra8HOI&amp;index=3&amp;list=PLD68F9E7D8DA2A705" TargetMode="External"/><Relationship Id="rId5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BjoUb3JmVUQ&amp;index=5&amp;list=PLD68F9E7D8DA2A705" TargetMode="External"/><Relationship Id="rId3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ea18l2Cz8Y8&amp;index=7&amp;list=PLD68F9E7D8DA2A705" TargetMode="External"/><Relationship Id="rId3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hyperlink" Target="http://www.youtube.com/playlist?list=PLD68F9E7D8DA2A705" TargetMode="External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ctrTitle"/>
          </p:nvPr>
        </p:nvSpPr>
        <p:spPr>
          <a:xfrm>
            <a:off x="1270000" y="1621366"/>
            <a:ext cx="10464800" cy="1358901"/>
          </a:xfrm>
          <a:prstGeom prst="rect">
            <a:avLst/>
          </a:prstGeom>
        </p:spPr>
        <p:txBody>
          <a:bodyPr/>
          <a:lstStyle/>
          <a:p>
            <a:pPr/>
            <a:r>
              <a:t>Unit 2 Bonding</a:t>
            </a:r>
          </a:p>
        </p:txBody>
      </p:sp>
      <p:sp>
        <p:nvSpPr>
          <p:cNvPr id="138" name="Shape 138"/>
          <p:cNvSpPr/>
          <p:nvPr>
            <p:ph type="subTitle" sz="quarter" idx="1"/>
          </p:nvPr>
        </p:nvSpPr>
        <p:spPr>
          <a:xfrm>
            <a:off x="1900766" y="3242733"/>
            <a:ext cx="9677401" cy="2197101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pPr/>
            <a:r>
              <a:t>(Topic 4:  Bonding)</a:t>
            </a:r>
          </a:p>
        </p:txBody>
      </p:sp>
      <p:pic>
        <p:nvPicPr>
          <p:cNvPr id="139" name="richthornley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" y="215900"/>
            <a:ext cx="1270000" cy="127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431800" y="1778000"/>
            <a:ext cx="10715874" cy="44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042736" indent="-1042736" algn="l">
              <a:buSzPct val="100000"/>
              <a:buAutoNum type="arabicPeriod" startAt="1"/>
              <a:defRPr sz="6000"/>
            </a:pPr>
            <a:r>
              <a:t>High melting &amp; boiling points</a:t>
            </a:r>
          </a:p>
          <a:p>
            <a:pPr marL="1042736" indent="-1042736" algn="l">
              <a:buSzPct val="100000"/>
              <a:buAutoNum type="arabicPeriod" startAt="1"/>
              <a:defRPr sz="6000"/>
            </a:pPr>
            <a:r>
              <a:t>An electrolyte (conducts electricity when molten or dissolved in water)</a:t>
            </a:r>
          </a:p>
          <a:p>
            <a:pPr marL="1042736" indent="-1042736" algn="l">
              <a:buSzPct val="100000"/>
              <a:buAutoNum type="arabicPeriod" startAt="1"/>
              <a:defRPr sz="6000"/>
            </a:pPr>
            <a:r>
              <a:t>Hard &amp; brittle </a:t>
            </a:r>
          </a:p>
        </p:txBody>
      </p:sp>
      <p:sp>
        <p:nvSpPr>
          <p:cNvPr id="178" name="Shape 178"/>
          <p:cNvSpPr/>
          <p:nvPr/>
        </p:nvSpPr>
        <p:spPr>
          <a:xfrm>
            <a:off x="342900" y="400050"/>
            <a:ext cx="9880811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900"/>
            </a:lvl1pPr>
          </a:lstStyle>
          <a:p>
            <a:pPr/>
            <a:r>
              <a:t>Properties of Ionic Compounds: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electrolyt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52400" y="-114300"/>
            <a:ext cx="13309600" cy="998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1665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onic bonding (why brittle)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208000" cy="990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9998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Lesson 4: Properties of Ionic Compounds - Cables Science 6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159092" cy="981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6999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345687" y="1051983"/>
            <a:ext cx="12573001" cy="492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147010" indent="-1147010" algn="l">
              <a:buSzPct val="100000"/>
              <a:buAutoNum type="arabicPeriod" startAt="1"/>
              <a:defRPr sz="6600"/>
            </a:pPr>
            <a:r>
              <a:t>Directly proportional to the 	charge of the ions.</a:t>
            </a:r>
          </a:p>
          <a:p>
            <a:pPr marL="1147010" indent="-1147010" algn="l">
              <a:buSzPct val="100000"/>
              <a:buAutoNum type="arabicPeriod" startAt="1"/>
              <a:defRPr sz="6600"/>
            </a:pPr>
            <a:r>
              <a:t>Inversely proportional to the size 	of the ions.</a:t>
            </a:r>
          </a:p>
        </p:txBody>
      </p:sp>
      <p:sp>
        <p:nvSpPr>
          <p:cNvPr id="187" name="Shape 187"/>
          <p:cNvSpPr/>
          <p:nvPr/>
        </p:nvSpPr>
        <p:spPr>
          <a:xfrm>
            <a:off x="368300" y="162983"/>
            <a:ext cx="11490369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l">
              <a:defRPr sz="6900"/>
            </a:pPr>
            <a:r>
              <a:t>The strength of ionic bonds are:</a:t>
            </a:r>
          </a:p>
        </p:txBody>
      </p:sp>
      <p:sp>
        <p:nvSpPr>
          <p:cNvPr id="188" name="Shape 188"/>
          <p:cNvSpPr/>
          <p:nvPr/>
        </p:nvSpPr>
        <p:spPr>
          <a:xfrm>
            <a:off x="466108" y="6011333"/>
            <a:ext cx="11743917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600"/>
            </a:lvl1pPr>
          </a:lstStyle>
          <a:p>
            <a:pPr/>
            <a:r>
              <a:t>Note: the stronger the bonds, the higher the melting point.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6" grpId="1"/>
      <p:bldP build="whole" bldLvl="1" animBg="1" rev="0" advAuto="0" spid="18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266700" y="2008716"/>
            <a:ext cx="12471400" cy="746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/>
            </a:pPr>
          </a:p>
          <a:p>
            <a:pPr algn="l">
              <a:lnSpc>
                <a:spcPct val="140000"/>
              </a:lnSpc>
              <a:defRPr sz="7000"/>
            </a:pPr>
            <a:r>
              <a:t>			a. LiF			or			KBr</a:t>
            </a:r>
          </a:p>
          <a:p>
            <a:pPr algn="l">
              <a:lnSpc>
                <a:spcPct val="140000"/>
              </a:lnSpc>
              <a:defRPr sz="7000"/>
            </a:pPr>
            <a:r>
              <a:t>			b. CaBr</a:t>
            </a:r>
            <a:r>
              <a:rPr baseline="-5999"/>
              <a:t>2</a:t>
            </a:r>
            <a:r>
              <a:t>  	or  		CuF</a:t>
            </a:r>
            <a:r>
              <a:rPr baseline="-5999"/>
              <a:t>2</a:t>
            </a:r>
          </a:p>
          <a:p>
            <a:pPr algn="l">
              <a:lnSpc>
                <a:spcPct val="140000"/>
              </a:lnSpc>
              <a:defRPr sz="7000"/>
            </a:pPr>
            <a:r>
              <a:t>			c. K</a:t>
            </a:r>
            <a:r>
              <a:rPr baseline="-5999"/>
              <a:t>2</a:t>
            </a:r>
            <a:r>
              <a:t>O  	or 				Fe</a:t>
            </a:r>
            <a:r>
              <a:rPr baseline="-5999"/>
              <a:t>2</a:t>
            </a:r>
            <a:r>
              <a:t>O</a:t>
            </a:r>
            <a:r>
              <a:rPr baseline="-5999"/>
              <a:t>3</a:t>
            </a:r>
          </a:p>
        </p:txBody>
      </p:sp>
      <p:sp>
        <p:nvSpPr>
          <p:cNvPr id="191" name="Shape 191"/>
          <p:cNvSpPr/>
          <p:nvPr/>
        </p:nvSpPr>
        <p:spPr>
          <a:xfrm>
            <a:off x="284365" y="937683"/>
            <a:ext cx="12774737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pPr/>
            <a:r>
              <a:t>For each of the following pairs of ionic compounds, circle which would have the highest melting point: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1511300" y="1130300"/>
            <a:ext cx="9969500" cy="140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defRPr sz="8900"/>
            </a:pPr>
            <a:r>
              <a:t>4.1 Ionic bonding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1194693" y="1921966"/>
            <a:ext cx="11162175" cy="2734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sz="5500"/>
            </a:pPr>
            <a:r>
              <a:t>An ionic bond is an electrostatic attraction between oppositely charged ions.</a:t>
            </a:r>
          </a:p>
          <a:p>
            <a:pPr algn="l">
              <a:defRPr sz="5500"/>
            </a:pPr>
          </a:p>
        </p:txBody>
      </p:sp>
      <p:pic>
        <p:nvPicPr>
          <p:cNvPr id="144" name="richthornley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" y="368300"/>
            <a:ext cx="1270000" cy="12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2255110" y="4688416"/>
            <a:ext cx="7600619" cy="250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t>General rule:</a:t>
            </a:r>
          </a:p>
          <a:p>
            <a:pPr algn="l">
              <a:defRPr sz="5500"/>
            </a:pPr>
            <a:r>
              <a:t>A compound is ionic if it contains a metal.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350" y="4315111"/>
            <a:ext cx="12230100" cy="257117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441160" y="2167499"/>
            <a:ext cx="11328731" cy="1871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sz="5500"/>
            </a:pPr>
            <a:r>
              <a:t>Ions form as a result of electron transfer:</a:t>
            </a:r>
          </a:p>
          <a:p>
            <a:pPr algn="l">
              <a:defRPr sz="5500"/>
            </a:pPr>
          </a:p>
          <a:p>
            <a:pPr algn="l">
              <a:defRPr sz="5500"/>
            </a:pPr>
          </a:p>
          <a:p>
            <a:pPr algn="l">
              <a:defRPr sz="5500"/>
            </a:pPr>
          </a:p>
        </p:txBody>
      </p:sp>
      <p:pic>
        <p:nvPicPr>
          <p:cNvPr id="149" name="richthornley.png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300" y="620955"/>
            <a:ext cx="1270000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droppedImage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667" t="2431" r="667" b="0"/>
          <a:stretch>
            <a:fillRect/>
          </a:stretch>
        </p:blipFill>
        <p:spPr>
          <a:xfrm>
            <a:off x="1771475" y="990905"/>
            <a:ext cx="10352256" cy="820482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2278426" y="-67701"/>
            <a:ext cx="11428214" cy="2734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sz="5500"/>
            </a:pPr>
            <a:r>
              <a:t>Common monatomic ions:</a:t>
            </a:r>
          </a:p>
          <a:p>
            <a:pPr algn="l">
              <a:defRPr sz="5500"/>
            </a:pPr>
          </a:p>
          <a:p>
            <a:pPr algn="l">
              <a:defRPr sz="5500"/>
            </a:pPr>
          </a:p>
          <a:p>
            <a:pPr algn="l">
              <a:defRPr sz="5500"/>
            </a:pPr>
          </a:p>
        </p:txBody>
      </p:sp>
      <p:pic>
        <p:nvPicPr>
          <p:cNvPr id="153" name="richthornley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300" y="215900"/>
            <a:ext cx="1270000" cy="127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720493" y="1638300"/>
            <a:ext cx="11563814" cy="1984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sz="5500"/>
            </a:pPr>
            <a:r>
              <a:t>By definition, transition metals can form more than one ion.  Such as:</a:t>
            </a:r>
          </a:p>
          <a:p>
            <a:pPr algn="l">
              <a:defRPr sz="5500"/>
            </a:pPr>
          </a:p>
          <a:p>
            <a:pPr algn="l">
              <a:defRPr sz="5500"/>
            </a:pPr>
          </a:p>
        </p:txBody>
      </p:sp>
      <p:pic>
        <p:nvPicPr>
          <p:cNvPr id="156" name="richthornley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" y="215900"/>
            <a:ext cx="1270000" cy="12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1471819" y="4019615"/>
            <a:ext cx="1797696" cy="27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7200"/>
            </a:pPr>
            <a:r>
              <a:t>Fe</a:t>
            </a:r>
            <a:r>
              <a:rPr baseline="31999"/>
              <a:t>2+</a:t>
            </a:r>
            <a:endParaRPr baseline="31999"/>
          </a:p>
          <a:p>
            <a:pPr>
              <a:defRPr sz="7200"/>
            </a:pPr>
            <a:r>
              <a:t>Fe</a:t>
            </a:r>
            <a:r>
              <a:rPr baseline="31999"/>
              <a:t>3+</a:t>
            </a:r>
          </a:p>
        </p:txBody>
      </p:sp>
      <p:sp>
        <p:nvSpPr>
          <p:cNvPr id="158" name="Shape 158"/>
          <p:cNvSpPr/>
          <p:nvPr/>
        </p:nvSpPr>
        <p:spPr>
          <a:xfrm>
            <a:off x="4301016" y="4019615"/>
            <a:ext cx="1879701" cy="27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7200"/>
            </a:pPr>
            <a:r>
              <a:t>Cu</a:t>
            </a:r>
            <a:r>
              <a:rPr baseline="31999"/>
              <a:t>+</a:t>
            </a:r>
            <a:endParaRPr baseline="31999"/>
          </a:p>
          <a:p>
            <a:pPr>
              <a:defRPr sz="7200"/>
            </a:pPr>
            <a:r>
              <a:t>Cu</a:t>
            </a:r>
            <a:r>
              <a:rPr baseline="31999"/>
              <a:t>2+</a:t>
            </a:r>
          </a:p>
        </p:txBody>
      </p:sp>
      <p:sp>
        <p:nvSpPr>
          <p:cNvPr id="159" name="Shape 159"/>
          <p:cNvSpPr/>
          <p:nvPr/>
        </p:nvSpPr>
        <p:spPr>
          <a:xfrm>
            <a:off x="7430417" y="4019615"/>
            <a:ext cx="1953966" cy="27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7200"/>
            </a:pPr>
            <a:r>
              <a:t>Cr</a:t>
            </a:r>
            <a:r>
              <a:rPr baseline="31999"/>
              <a:t>2+</a:t>
            </a:r>
            <a:endParaRPr baseline="31999"/>
          </a:p>
          <a:p>
            <a:pPr>
              <a:defRPr sz="7200"/>
            </a:pPr>
            <a:r>
              <a:t>Cr</a:t>
            </a:r>
            <a:r>
              <a:rPr baseline="31999"/>
              <a:t>3+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8" grpId="2"/>
      <p:bldP build="whole" bldLvl="1" animBg="1" rev="0" advAuto="0" spid="159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richthornley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" y="215900"/>
            <a:ext cx="1270000" cy="12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2209634" y="400050"/>
            <a:ext cx="10564615" cy="90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5500"/>
            </a:lvl1pPr>
          </a:lstStyle>
          <a:p>
            <a:pPr/>
            <a:r>
              <a:t>Polyatomic ions you need to know:</a:t>
            </a:r>
          </a:p>
        </p:txBody>
      </p:sp>
      <p:sp>
        <p:nvSpPr>
          <p:cNvPr id="163" name="Shape 163"/>
          <p:cNvSpPr/>
          <p:nvPr/>
        </p:nvSpPr>
        <p:spPr>
          <a:xfrm>
            <a:off x="309629" y="1930399"/>
            <a:ext cx="2403342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/>
            </a:pPr>
            <a:r>
              <a:t>NO</a:t>
            </a:r>
            <a:r>
              <a:rPr baseline="-5999"/>
              <a:t>3</a:t>
            </a:r>
            <a:r>
              <a:rPr baseline="31999" sz="6500"/>
              <a:t>-</a:t>
            </a:r>
            <a:endParaRPr baseline="31999" sz="6500"/>
          </a:p>
          <a:p>
            <a:pPr>
              <a:defRPr sz="5500"/>
            </a:pPr>
            <a:r>
              <a:rPr sz="6500"/>
              <a:t>nitrate</a:t>
            </a:r>
          </a:p>
        </p:txBody>
      </p:sp>
      <p:sp>
        <p:nvSpPr>
          <p:cNvPr id="164" name="Shape 164"/>
          <p:cNvSpPr/>
          <p:nvPr/>
        </p:nvSpPr>
        <p:spPr>
          <a:xfrm>
            <a:off x="2952254" y="1930399"/>
            <a:ext cx="4357092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/>
            </a:pPr>
            <a:r>
              <a:t>NH</a:t>
            </a:r>
            <a:r>
              <a:rPr baseline="-5999"/>
              <a:t>4</a:t>
            </a:r>
            <a:r>
              <a:rPr baseline="31999" sz="6500"/>
              <a:t>+</a:t>
            </a:r>
            <a:endParaRPr baseline="31999" sz="6500"/>
          </a:p>
          <a:p>
            <a:pPr>
              <a:defRPr sz="5500"/>
            </a:pPr>
            <a:r>
              <a:rPr sz="6500"/>
              <a:t>ammonium</a:t>
            </a:r>
          </a:p>
        </p:txBody>
      </p:sp>
      <p:sp>
        <p:nvSpPr>
          <p:cNvPr id="165" name="Shape 165"/>
          <p:cNvSpPr/>
          <p:nvPr/>
        </p:nvSpPr>
        <p:spPr>
          <a:xfrm>
            <a:off x="7548629" y="1993899"/>
            <a:ext cx="2403342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/>
            </a:pPr>
            <a:r>
              <a:t>SO</a:t>
            </a:r>
            <a:r>
              <a:rPr baseline="-5999"/>
              <a:t>4</a:t>
            </a:r>
            <a:r>
              <a:rPr baseline="31999" sz="5700"/>
              <a:t>2-</a:t>
            </a:r>
            <a:endParaRPr baseline="31999" sz="6500"/>
          </a:p>
          <a:p>
            <a:pPr>
              <a:defRPr sz="5500"/>
            </a:pPr>
            <a:r>
              <a:rPr sz="6500"/>
              <a:t>sulfate</a:t>
            </a:r>
          </a:p>
        </p:txBody>
      </p:sp>
      <p:sp>
        <p:nvSpPr>
          <p:cNvPr id="166" name="Shape 166"/>
          <p:cNvSpPr/>
          <p:nvPr/>
        </p:nvSpPr>
        <p:spPr>
          <a:xfrm>
            <a:off x="843988" y="4381499"/>
            <a:ext cx="3603691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/>
            </a:pPr>
            <a:r>
              <a:t>CO</a:t>
            </a:r>
            <a:r>
              <a:rPr baseline="-5999"/>
              <a:t>3</a:t>
            </a:r>
            <a:r>
              <a:rPr baseline="31999" sz="5700"/>
              <a:t>2-</a:t>
            </a:r>
            <a:endParaRPr baseline="31999" sz="6500"/>
          </a:p>
          <a:p>
            <a:pPr>
              <a:defRPr sz="5500"/>
            </a:pPr>
            <a:r>
              <a:rPr sz="6500"/>
              <a:t>carbonate</a:t>
            </a:r>
          </a:p>
        </p:txBody>
      </p:sp>
      <p:sp>
        <p:nvSpPr>
          <p:cNvPr id="167" name="Shape 167"/>
          <p:cNvSpPr/>
          <p:nvPr/>
        </p:nvSpPr>
        <p:spPr>
          <a:xfrm>
            <a:off x="5182096" y="4121150"/>
            <a:ext cx="7425466" cy="295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/>
            </a:pPr>
            <a:r>
              <a:t>HCO</a:t>
            </a:r>
            <a:r>
              <a:rPr baseline="-5999"/>
              <a:t>3</a:t>
            </a:r>
            <a:r>
              <a:rPr baseline="31999" sz="6500"/>
              <a:t>-</a:t>
            </a:r>
            <a:endParaRPr baseline="31999" sz="6500"/>
          </a:p>
          <a:p>
            <a:pPr>
              <a:defRPr sz="5500"/>
            </a:pPr>
            <a:r>
              <a:rPr sz="6500"/>
              <a:t>bicarbonate</a:t>
            </a:r>
            <a:endParaRPr sz="6500"/>
          </a:p>
          <a:p>
            <a:pPr>
              <a:defRPr sz="5500"/>
            </a:pPr>
            <a:r>
              <a:rPr sz="6500"/>
              <a:t>(hydrogen carbonate)</a:t>
            </a:r>
          </a:p>
        </p:txBody>
      </p:sp>
      <p:sp>
        <p:nvSpPr>
          <p:cNvPr id="168" name="Shape 168"/>
          <p:cNvSpPr/>
          <p:nvPr/>
        </p:nvSpPr>
        <p:spPr>
          <a:xfrm>
            <a:off x="1357908" y="7782983"/>
            <a:ext cx="10288984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t>CH</a:t>
            </a:r>
            <a:r>
              <a:rPr baseline="-5999"/>
              <a:t>3</a:t>
            </a:r>
            <a:r>
              <a:t>COO</a:t>
            </a:r>
            <a:r>
              <a:rPr baseline="31999" sz="6500"/>
              <a:t>-  </a:t>
            </a:r>
            <a:r>
              <a:rPr sz="6500"/>
              <a:t>acetate (or </a:t>
            </a: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3</a:t>
            </a:r>
            <a:r>
              <a:t>O</a:t>
            </a:r>
            <a:r>
              <a:rPr baseline="-5999"/>
              <a:t>2</a:t>
            </a:r>
            <a:r>
              <a:rPr baseline="31999" sz="6500"/>
              <a:t>-</a:t>
            </a:r>
            <a:r>
              <a:rPr sz="6500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6" grpId="4"/>
      <p:bldP build="whole" bldLvl="1" animBg="1" rev="0" advAuto="0" spid="167" grpId="5"/>
      <p:bldP build="whole" bldLvl="1" animBg="1" rev="0" advAuto="0" spid="165" grpId="3"/>
      <p:bldP build="whole" bldLvl="1" animBg="1" rev="0" advAuto="0" spid="168" grpId="6"/>
      <p:bldP build="whole" bldLvl="1" animBg="1" rev="0" advAuto="0" spid="16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591313" y="260350"/>
            <a:ext cx="9817101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800"/>
            </a:lvl1pPr>
          </a:lstStyle>
          <a:p>
            <a:pPr/>
            <a:r>
              <a:t>Crystal Lattice</a:t>
            </a:r>
          </a:p>
        </p:txBody>
      </p:sp>
      <p:pic>
        <p:nvPicPr>
          <p:cNvPr id="171" name="lattic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00" y="1346200"/>
            <a:ext cx="12961938" cy="730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4799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66" y="3898900"/>
            <a:ext cx="12688596" cy="567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richthornley.png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300" y="215900"/>
            <a:ext cx="1270000" cy="12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848245" y="516466"/>
            <a:ext cx="11190594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500"/>
            </a:lvl1pPr>
          </a:lstStyle>
          <a:p>
            <a:pPr/>
            <a:r>
              <a:t>Ionic lattice:  A three-dimensional structure composed of regularly repeating positive and negative ions.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