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lectrochemistry:…"/>
          <p:cNvSpPr/>
          <p:nvPr/>
        </p:nvSpPr>
        <p:spPr>
          <a:xfrm>
            <a:off x="482600" y="1680633"/>
            <a:ext cx="12039600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/>
            </a:pPr>
            <a:r>
              <a:t>Electrochemistry:</a:t>
            </a:r>
          </a:p>
          <a:p>
            <a:pPr algn="l">
              <a:defRPr sz="6000"/>
            </a:pPr>
            <a:r>
              <a:t>The Study of the interchange of chemical and electrical energy during a redox reaction.</a:t>
            </a:r>
          </a:p>
        </p:txBody>
      </p:sp>
      <p:pic>
        <p:nvPicPr>
          <p:cNvPr id="138" name="paint.png" descr="pai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6235700"/>
            <a:ext cx="10922000" cy="168931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9.2  Electrochemical cells"/>
          <p:cNvSpPr/>
          <p:nvPr/>
        </p:nvSpPr>
        <p:spPr>
          <a:xfrm>
            <a:off x="537633" y="573616"/>
            <a:ext cx="8434454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600"/>
            </a:lvl1pPr>
          </a:lstStyle>
          <a:p>
            <a:pPr/>
            <a:r>
              <a:t>9.2  Electrochemical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  <p:bldP build="whole" bldLvl="1" animBg="1" rev="0" advAuto="0" spid="13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ummary"/>
          <p:cNvSpPr/>
          <p:nvPr/>
        </p:nvSpPr>
        <p:spPr>
          <a:xfrm>
            <a:off x="4525099" y="273050"/>
            <a:ext cx="396441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200"/>
            </a:lvl1pPr>
          </a:lstStyle>
          <a:p>
            <a:pPr/>
            <a:r>
              <a:t>Summary</a:t>
            </a:r>
          </a:p>
        </p:txBody>
      </p:sp>
      <p:pic>
        <p:nvPicPr>
          <p:cNvPr id="17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3915" y="1490133"/>
            <a:ext cx="13232630" cy="2702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Voltaic Cells…"/>
          <p:cNvSpPr/>
          <p:nvPr/>
        </p:nvSpPr>
        <p:spPr>
          <a:xfrm>
            <a:off x="279400" y="44450"/>
            <a:ext cx="122555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900"/>
            </a:pPr>
            <a:r>
              <a:t>Voltaic Cells</a:t>
            </a:r>
          </a:p>
          <a:p>
            <a:pPr algn="l">
              <a:defRPr sz="5900"/>
            </a:pPr>
            <a:r>
              <a:t>(aka: Galvanic or Electrochemical cells)</a:t>
            </a:r>
          </a:p>
        </p:txBody>
      </p:sp>
      <p:pic>
        <p:nvPicPr>
          <p:cNvPr id="14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4995" y="2279650"/>
            <a:ext cx="10194810" cy="669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Voltaic Cells…"/>
          <p:cNvSpPr/>
          <p:nvPr/>
        </p:nvSpPr>
        <p:spPr>
          <a:xfrm>
            <a:off x="279400" y="44450"/>
            <a:ext cx="122555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5900"/>
            </a:pPr>
            <a:r>
              <a:t>Voltaic Cells</a:t>
            </a:r>
          </a:p>
          <a:p>
            <a:pPr algn="l">
              <a:defRPr sz="5900"/>
            </a:pPr>
            <a:r>
              <a:t>(aka: Galvanic or Electrochemical cells)</a:t>
            </a:r>
          </a:p>
          <a:p>
            <a:pPr algn="l">
              <a:defRPr sz="5900"/>
            </a:pPr>
          </a:p>
        </p:txBody>
      </p:sp>
      <p:sp>
        <p:nvSpPr>
          <p:cNvPr id="145" name="Spontaneously converts chemical energy into electrical energy.…"/>
          <p:cNvSpPr/>
          <p:nvPr/>
        </p:nvSpPr>
        <p:spPr>
          <a:xfrm>
            <a:off x="348787" y="2235200"/>
            <a:ext cx="12612025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5900"/>
            </a:pPr>
            <a:r>
              <a:t>Spontaneously converts chemical energy into electrical energy. </a:t>
            </a:r>
          </a:p>
          <a:p>
            <a:pPr algn="l">
              <a:defRPr sz="5900"/>
            </a:pPr>
          </a:p>
          <a:p>
            <a:pPr algn="l">
              <a:defRPr sz="5900"/>
            </a:pPr>
            <a:r>
              <a:t>Named for Alessandro Volta, an Italian physicist credited with its invention in 1800.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21M04AN1.mov" descr="21M04AN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30200" y="228600"/>
            <a:ext cx="12344400" cy="7673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000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ell notation: Zn(s)/Zn2+(aq) || Cu2+(aq)/Cu(s)"/>
          <p:cNvSpPr/>
          <p:nvPr/>
        </p:nvSpPr>
        <p:spPr>
          <a:xfrm>
            <a:off x="1098426" y="423333"/>
            <a:ext cx="1040154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Cell notation: Zn(s)</a:t>
            </a:r>
            <a:r>
              <a:rPr sz="5100"/>
              <a:t>/</a:t>
            </a:r>
            <a:r>
              <a:t>Zn</a:t>
            </a:r>
            <a:r>
              <a:rPr baseline="31999"/>
              <a:t>2+</a:t>
            </a:r>
            <a:r>
              <a:t>(aq) </a:t>
            </a:r>
            <a:r>
              <a:rPr sz="5600"/>
              <a:t>||</a:t>
            </a:r>
            <a:r>
              <a:t> Cu</a:t>
            </a:r>
            <a:r>
              <a:rPr baseline="31999"/>
              <a:t>2+</a:t>
            </a:r>
            <a:r>
              <a:t>(aq)</a:t>
            </a:r>
            <a:r>
              <a:rPr sz="5100"/>
              <a:t>/</a:t>
            </a:r>
            <a:r>
              <a:t>Cu(s) </a:t>
            </a:r>
          </a:p>
        </p:txBody>
      </p:sp>
      <p:pic>
        <p:nvPicPr>
          <p:cNvPr id="15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322" y="1617133"/>
            <a:ext cx="11676156" cy="6922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lectrolysis:"/>
          <p:cNvSpPr/>
          <p:nvPr/>
        </p:nvSpPr>
        <p:spPr>
          <a:xfrm>
            <a:off x="252554" y="260350"/>
            <a:ext cx="3200401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Electrolysis:</a:t>
            </a:r>
          </a:p>
        </p:txBody>
      </p:sp>
      <p:sp>
        <p:nvSpPr>
          <p:cNvPr id="153" name="The use of electrical energy to bring about a chemical change."/>
          <p:cNvSpPr/>
          <p:nvPr/>
        </p:nvSpPr>
        <p:spPr>
          <a:xfrm>
            <a:off x="3263900" y="254000"/>
            <a:ext cx="94361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l">
              <a:defRPr sz="4500"/>
            </a:pPr>
            <a:r>
              <a:t>The use of electrical energy to bring about a chemical change.</a:t>
            </a:r>
          </a:p>
        </p:txBody>
      </p:sp>
      <p:pic>
        <p:nvPicPr>
          <p:cNvPr id="15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3708400"/>
            <a:ext cx="5321300" cy="4043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4900" y="3721100"/>
            <a:ext cx="4064000" cy="401768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Voltaic Cell"/>
          <p:cNvSpPr/>
          <p:nvPr/>
        </p:nvSpPr>
        <p:spPr>
          <a:xfrm>
            <a:off x="1510387" y="2908300"/>
            <a:ext cx="256538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Voltaic Cell</a:t>
            </a:r>
          </a:p>
        </p:txBody>
      </p:sp>
      <p:sp>
        <p:nvSpPr>
          <p:cNvPr id="157" name="Electrolytic Cell"/>
          <p:cNvSpPr/>
          <p:nvPr/>
        </p:nvSpPr>
        <p:spPr>
          <a:xfrm>
            <a:off x="7378700" y="2908300"/>
            <a:ext cx="354571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Electrolytic Cell</a:t>
            </a:r>
          </a:p>
        </p:txBody>
      </p:sp>
      <p:sp>
        <p:nvSpPr>
          <p:cNvPr id="158" name="Chemical change --&gt;…"/>
          <p:cNvSpPr/>
          <p:nvPr/>
        </p:nvSpPr>
        <p:spPr>
          <a:xfrm>
            <a:off x="854135" y="7842250"/>
            <a:ext cx="4709667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Chemical change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--&gt;</a:t>
            </a:r>
          </a:p>
          <a:p>
            <a:pPr/>
            <a:r>
              <a:t>Electrical energy</a:t>
            </a:r>
          </a:p>
        </p:txBody>
      </p:sp>
      <p:sp>
        <p:nvSpPr>
          <p:cNvPr id="159" name="Electrical energy --&gt; Chemical change"/>
          <p:cNvSpPr/>
          <p:nvPr/>
        </p:nvSpPr>
        <p:spPr>
          <a:xfrm>
            <a:off x="6961818" y="7943850"/>
            <a:ext cx="53213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Electrical energy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--&gt;</a:t>
            </a:r>
            <a:r>
              <a:t> Chemical change</a:t>
            </a:r>
          </a:p>
        </p:txBody>
      </p:sp>
      <p:sp>
        <p:nvSpPr>
          <p:cNvPr id="160" name="Line"/>
          <p:cNvSpPr/>
          <p:nvPr/>
        </p:nvSpPr>
        <p:spPr>
          <a:xfrm flipH="1" flipV="1">
            <a:off x="6548966" y="1782233"/>
            <a:ext cx="956735" cy="1227667"/>
          </a:xfrm>
          <a:prstGeom prst="line">
            <a:avLst/>
          </a:prstGeom>
          <a:ln w="101600">
            <a:solidFill>
              <a:srgbClr val="FFFFF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7"/>
      <p:bldP build="whole" bldLvl="1" animBg="1" rev="0" advAuto="0" spid="156" grpId="3"/>
      <p:bldP build="whole" bldLvl="1" animBg="1" rev="0" advAuto="0" spid="158" grpId="6"/>
      <p:bldP build="whole" bldLvl="1" animBg="1" rev="0" advAuto="0" spid="157" grpId="5"/>
      <p:bldP build="whole" bldLvl="1" animBg="1" rev="0" advAuto="0" spid="154" grpId="2"/>
      <p:bldP build="whole" bldLvl="1" animBg="1" rev="0" advAuto="0" spid="153" grpId="1"/>
      <p:bldP build="whole" bldLvl="1" animBg="1" rev="0" advAuto="0" spid="155" grpId="4"/>
      <p:bldP build="whole" bldLvl="1" animBg="1" rev="0" advAuto="0" spid="160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lectrolytic Cells"/>
          <p:cNvSpPr/>
          <p:nvPr/>
        </p:nvSpPr>
        <p:spPr>
          <a:xfrm>
            <a:off x="105833" y="270933"/>
            <a:ext cx="12244124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200"/>
            </a:lvl1pPr>
          </a:lstStyle>
          <a:p>
            <a:pPr/>
            <a:r>
              <a:t>Electrolytic Cells</a:t>
            </a:r>
          </a:p>
        </p:txBody>
      </p:sp>
      <p:pic>
        <p:nvPicPr>
          <p:cNvPr id="163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4843" y="2137833"/>
            <a:ext cx="8035114" cy="7219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181100"/>
            <a:ext cx="11988800" cy="738072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"/>
          <p:cNvSpPr/>
          <p:nvPr/>
        </p:nvSpPr>
        <p:spPr>
          <a:xfrm>
            <a:off x="5979131" y="4508500"/>
            <a:ext cx="105634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Text</a:t>
            </a:r>
          </a:p>
        </p:txBody>
      </p:sp>
      <p:sp>
        <p:nvSpPr>
          <p:cNvPr id="167" name="Electrolysis of Molten Sodium Chloride, NaCl(l)"/>
          <p:cNvSpPr/>
          <p:nvPr/>
        </p:nvSpPr>
        <p:spPr>
          <a:xfrm>
            <a:off x="312952" y="31750"/>
            <a:ext cx="11643681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700"/>
            </a:lvl1pPr>
          </a:lstStyle>
          <a:p>
            <a:pPr/>
            <a:r>
              <a:t>Electrolysis of Molten Sodium Chloride, NaCl(l)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lectrolysis can be used to obtain reactive metals from common ores,"/>
          <p:cNvSpPr/>
          <p:nvPr/>
        </p:nvSpPr>
        <p:spPr>
          <a:xfrm>
            <a:off x="698500" y="584200"/>
            <a:ext cx="109855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pPr/>
            <a:r>
              <a:t>Electrolysis can be used to obtain reactive metals from common ores,</a:t>
            </a:r>
          </a:p>
        </p:txBody>
      </p:sp>
      <p:sp>
        <p:nvSpPr>
          <p:cNvPr id="170" name="such as those that contain Na or Al."/>
          <p:cNvSpPr/>
          <p:nvPr/>
        </p:nvSpPr>
        <p:spPr>
          <a:xfrm>
            <a:off x="5562600" y="2279650"/>
            <a:ext cx="73406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800"/>
            </a:lvl1pPr>
          </a:lstStyle>
          <a:p>
            <a:pPr/>
            <a:r>
              <a:t>such as those that contain Na or Al.</a:t>
            </a:r>
          </a:p>
        </p:txBody>
      </p:sp>
      <p:sp>
        <p:nvSpPr>
          <p:cNvPr id="171" name="Example:…"/>
          <p:cNvSpPr/>
          <p:nvPr/>
        </p:nvSpPr>
        <p:spPr>
          <a:xfrm>
            <a:off x="499533" y="4210050"/>
            <a:ext cx="11658601" cy="335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600"/>
            </a:pPr>
            <a:r>
              <a:t>Example:</a:t>
            </a:r>
          </a:p>
          <a:p>
            <a:pPr algn="l">
              <a:defRPr sz="5600"/>
            </a:pPr>
            <a:r>
              <a:t>Bauxite is main source of aluminum, which consists mostly of the mineral gibbsite, Al(OH)</a:t>
            </a:r>
            <a:r>
              <a:rPr baseline="-5999"/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whole" bldLvl="1" animBg="1" rev="0" advAuto="0" spid="170" grpId="2"/>
      <p:bldP build="whole" bldLvl="1" animBg="1" rev="0" advAuto="0" spid="171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